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2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4"/>
      <p:bold r:id="rId15"/>
      <p:italic r:id="rId16"/>
      <p:boldItalic r:id="rId17"/>
    </p:embeddedFont>
    <p:embeddedFont>
      <p:font typeface="Montserrat ExtraBold" panose="00000900000000000000" pitchFamily="2" charset="0"/>
      <p:bold r:id="rId18"/>
      <p:boldItalic r:id="rId19"/>
    </p:embeddedFont>
    <p:embeddedFont>
      <p:font typeface="Montserrat ExtraLight" panose="000003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7" roundtripDataSignature="AMtx7mhfmcFgKNlNbdIfR54BvFKjNH08f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B40"/>
    <a:srgbClr val="002D68"/>
    <a:srgbClr val="001530"/>
    <a:srgbClr val="000F7A"/>
    <a:srgbClr val="05E7FF"/>
    <a:srgbClr val="006E7A"/>
    <a:srgbClr val="990000"/>
    <a:srgbClr val="460000"/>
    <a:srgbClr val="19FF81"/>
    <a:srgbClr val="001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28" autoAdjust="0"/>
    <p:restoredTop sz="93269" autoAdjust="0"/>
  </p:normalViewPr>
  <p:slideViewPr>
    <p:cSldViewPr snapToGrid="0">
      <p:cViewPr>
        <p:scale>
          <a:sx n="100" d="100"/>
          <a:sy n="100" d="100"/>
        </p:scale>
        <p:origin x="1662" y="63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Classeur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fr-FR" sz="1100" b="1" i="0" u="none" strike="noStrike" kern="1200" cap="none" spc="0" baseline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Arial"/>
              </a:defRPr>
            </a:pPr>
            <a:r>
              <a:rPr lang="fr-FR" sz="1100" b="1" i="0" u="none" strike="noStrike" cap="none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Arial"/>
              </a:rPr>
              <a:t>Répartition observations / lésions</a:t>
            </a:r>
          </a:p>
        </c:rich>
      </c:tx>
      <c:layout>
        <c:manualLayout>
          <c:xMode val="edge"/>
          <c:yMode val="edge"/>
          <c:x val="9.5476932142849913E-2"/>
          <c:y val="5.013278536230714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fr-FR" sz="1100" b="1" i="0" u="none" strike="noStrike" kern="1200" cap="none" spc="0" baseline="0">
              <a:solidFill>
                <a:schemeClr val="bg1"/>
              </a:solidFill>
              <a:latin typeface="Montserrat"/>
              <a:ea typeface="Montserrat"/>
              <a:cs typeface="Montserrat"/>
              <a:sym typeface="Arial"/>
            </a:defRPr>
          </a:pPr>
          <a:endParaRPr lang="fr-FR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Feuil1!$C$2</c:f>
              <c:strCache>
                <c:ptCount val="1"/>
                <c:pt idx="0">
                  <c:v>Répartition du nombre d'observations par type de lésion</c:v>
                </c:pt>
              </c:strCache>
            </c:strRef>
          </c:tx>
          <c:spPr>
            <a:solidFill>
              <a:srgbClr val="FFAB40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C428-41C1-A920-80BBA362C006}"/>
              </c:ext>
            </c:extLst>
          </c:dPt>
          <c:dPt>
            <c:idx val="1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C428-41C1-A920-80BBA362C006}"/>
              </c:ext>
            </c:extLst>
          </c:dPt>
          <c:dPt>
            <c:idx val="2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5-C428-41C1-A920-80BBA362C006}"/>
              </c:ext>
            </c:extLst>
          </c:dPt>
          <c:dPt>
            <c:idx val="3"/>
            <c:invertIfNegative val="0"/>
            <c:bubble3D val="0"/>
            <c:spPr>
              <a:solidFill>
                <a:srgbClr val="FFAB40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7-C428-41C1-A920-80BBA362C006}"/>
              </c:ext>
            </c:extLst>
          </c:dPt>
          <c:dPt>
            <c:idx val="4"/>
            <c:invertIfNegative val="0"/>
            <c:bubble3D val="0"/>
            <c:spPr>
              <a:solidFill>
                <a:srgbClr val="FFAB40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9-C428-41C1-A920-80BBA362C006}"/>
              </c:ext>
            </c:extLst>
          </c:dPt>
          <c:dPt>
            <c:idx val="5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B-C428-41C1-A920-80BBA362C006}"/>
              </c:ext>
            </c:extLst>
          </c:dPt>
          <c:dPt>
            <c:idx val="6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D-C428-41C1-A920-80BBA362C006}"/>
              </c:ext>
            </c:extLst>
          </c:dPt>
          <c:cat>
            <c:strRef>
              <c:f>Feuil1!$B$3:$B$9</c:f>
              <c:strCache>
                <c:ptCount val="7"/>
                <c:pt idx="0">
                  <c:v>nv</c:v>
                </c:pt>
                <c:pt idx="1">
                  <c:v>bkl</c:v>
                </c:pt>
                <c:pt idx="2">
                  <c:v>df</c:v>
                </c:pt>
                <c:pt idx="3">
                  <c:v>akiec</c:v>
                </c:pt>
                <c:pt idx="4">
                  <c:v>vasc</c:v>
                </c:pt>
                <c:pt idx="5">
                  <c:v>mel</c:v>
                </c:pt>
                <c:pt idx="6">
                  <c:v>bcc</c:v>
                </c:pt>
              </c:strCache>
            </c:strRef>
          </c:cat>
          <c:val>
            <c:numRef>
              <c:f>Feuil1!$C$3:$C$9</c:f>
              <c:numCache>
                <c:formatCode>General</c:formatCode>
                <c:ptCount val="7"/>
                <c:pt idx="0">
                  <c:v>6705</c:v>
                </c:pt>
                <c:pt idx="1">
                  <c:v>1099</c:v>
                </c:pt>
                <c:pt idx="2">
                  <c:v>115</c:v>
                </c:pt>
                <c:pt idx="3">
                  <c:v>327</c:v>
                </c:pt>
                <c:pt idx="4">
                  <c:v>142</c:v>
                </c:pt>
                <c:pt idx="5">
                  <c:v>1113</c:v>
                </c:pt>
                <c:pt idx="6">
                  <c:v>514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C428-41C1-A920-80BBA362C0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407420272"/>
        <c:axId val="407414784"/>
        <c:axId val="0"/>
      </c:bar3DChart>
      <c:catAx>
        <c:axId val="407420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407414784"/>
        <c:crosses val="autoZero"/>
        <c:auto val="1"/>
        <c:lblAlgn val="ctr"/>
        <c:lblOffset val="100"/>
        <c:noMultiLvlLbl val="0"/>
      </c:catAx>
      <c:valAx>
        <c:axId val="4074147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407420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tx1"/>
    </a:solidFill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1" name="Google Shape;30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" name="Google Shape;12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cfa58753de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4" name="Google Shape;154;gcfa58753de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4" name="Google Shape;22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1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Numbers">
  <p:cSld name="Three Number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>
            <a:spLocks noGrp="1"/>
          </p:cNvSpPr>
          <p:nvPr>
            <p:ph type="title"/>
          </p:nvPr>
        </p:nvSpPr>
        <p:spPr>
          <a:xfrm>
            <a:off x="4996800" y="66184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subTitle" idx="1"/>
          </p:nvPr>
        </p:nvSpPr>
        <p:spPr>
          <a:xfrm>
            <a:off x="4911000" y="126585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title" idx="2"/>
          </p:nvPr>
        </p:nvSpPr>
        <p:spPr>
          <a:xfrm>
            <a:off x="4996800" y="209919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3"/>
          </p:nvPr>
        </p:nvSpPr>
        <p:spPr>
          <a:xfrm>
            <a:off x="4911000" y="270320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title" idx="4"/>
          </p:nvPr>
        </p:nvSpPr>
        <p:spPr>
          <a:xfrm>
            <a:off x="4996800" y="353654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subTitle" idx="5"/>
          </p:nvPr>
        </p:nvSpPr>
        <p:spPr>
          <a:xfrm>
            <a:off x="4911000" y="414055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5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25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Title + Design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6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 + Text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27"/>
          <p:cNvSpPr txBox="1">
            <a:spLocks noGrp="1"/>
          </p:cNvSpPr>
          <p:nvPr>
            <p:ph type="subTitle" idx="1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8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28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Title + Three Columns 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9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29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29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29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29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29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29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 + Desig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2"/>
          <p:cNvSpPr txBox="1">
            <a:spLocks noGrp="1"/>
          </p:cNvSpPr>
          <p:nvPr>
            <p:ph type="subTitle" idx="1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5" name="Google Shape;85;p32"/>
          <p:cNvSpPr txBox="1">
            <a:spLocks noGrp="1"/>
          </p:cNvSpPr>
          <p:nvPr>
            <p:ph type="body" idx="2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3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Numbers">
  <p:cSld name="CAPTION_ONLY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>
            <a:spLocks noGrp="1"/>
          </p:cNvSpPr>
          <p:nvPr>
            <p:ph type="title"/>
          </p:nvPr>
        </p:nvSpPr>
        <p:spPr>
          <a:xfrm>
            <a:off x="4996800" y="66184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subTitle" idx="1"/>
          </p:nvPr>
        </p:nvSpPr>
        <p:spPr>
          <a:xfrm>
            <a:off x="4911000" y="126585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title" idx="2"/>
          </p:nvPr>
        </p:nvSpPr>
        <p:spPr>
          <a:xfrm>
            <a:off x="4996800" y="209919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13"/>
          <p:cNvSpPr txBox="1">
            <a:spLocks noGrp="1"/>
          </p:cNvSpPr>
          <p:nvPr>
            <p:ph type="subTitle" idx="3"/>
          </p:nvPr>
        </p:nvSpPr>
        <p:spPr>
          <a:xfrm>
            <a:off x="4911000" y="270320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13"/>
          <p:cNvSpPr txBox="1">
            <a:spLocks noGrp="1"/>
          </p:cNvSpPr>
          <p:nvPr>
            <p:ph type="title" idx="4"/>
          </p:nvPr>
        </p:nvSpPr>
        <p:spPr>
          <a:xfrm>
            <a:off x="4996800" y="353654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13"/>
          <p:cNvSpPr txBox="1">
            <a:spLocks noGrp="1"/>
          </p:cNvSpPr>
          <p:nvPr>
            <p:ph type="subTitle" idx="5"/>
          </p:nvPr>
        </p:nvSpPr>
        <p:spPr>
          <a:xfrm>
            <a:off x="4911000" y="414055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3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noFill/>
          <a:ln>
            <a:noFill/>
          </a:ln>
          <a:effectLst>
            <a:outerShdw blurRad="114300" dist="28575" dir="6360000" algn="bl" rotWithShape="0">
              <a:schemeClr val="accent1">
                <a:alpha val="49411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3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list">
  <p:cSld name="Title + lis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34"/>
          <p:cNvSpPr txBox="1">
            <a:spLocks noGrp="1"/>
          </p:cNvSpPr>
          <p:nvPr>
            <p:ph type="body" idx="1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3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3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APTION_ONLY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6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subTitle" idx="1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7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17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0"/>
          <p:cNvSpPr txBox="1">
            <a:spLocks noGrp="1"/>
          </p:cNvSpPr>
          <p:nvPr>
            <p:ph type="subTitle" idx="1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6" name="Google Shape;36;p20"/>
          <p:cNvSpPr txBox="1">
            <a:spLocks noGrp="1"/>
          </p:cNvSpPr>
          <p:nvPr>
            <p:ph type="body" idx="2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2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list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22"/>
          <p:cNvSpPr txBox="1">
            <a:spLocks noGrp="1"/>
          </p:cNvSpPr>
          <p:nvPr>
            <p:ph type="body" idx="1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3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3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inkedin.com/in/ghizlane-daoudi-94a776108/" TargetMode="External"/><Relationship Id="rId3" Type="http://schemas.openxmlformats.org/officeDocument/2006/relationships/image" Target="../media/image16.png"/><Relationship Id="rId7" Type="http://schemas.openxmlformats.org/officeDocument/2006/relationships/hyperlink" Target="https://www.linkedin.com/in/charlotte-villet-a266641a4/" TargetMode="External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linkedin.com/in/pierre-alexandre-chanteau/" TargetMode="External"/><Relationship Id="rId11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hyperlink" Target="https://www.linkedin.com/in/kamlesh-seeruttun-8178ba159/" TargetMode="External"/><Relationship Id="rId4" Type="http://schemas.openxmlformats.org/officeDocument/2006/relationships/image" Target="../media/image17.png"/><Relationship Id="rId9" Type="http://schemas.openxmlformats.org/officeDocument/2006/relationships/hyperlink" Target="https://www.linkedin.com/in/valentin-lewandowski-consultant-digital-webanalytics-conversion-cro-google-analytics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cszpgRr_znbJ_wHVo0CHA01yxoFzjlGz/view?usp=sharing" TargetMode="External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bit.ly/check-my-skin" TargetMode="External"/><Relationship Id="rId5" Type="http://schemas.openxmlformats.org/officeDocument/2006/relationships/hyperlink" Target="https://drive.google.com/file/d/1IFtS131bTi_rlLKzWj4J_YS-d0k3enBh/view?usp=sharing" TargetMode="External"/><Relationship Id="rId4" Type="http://schemas.openxmlformats.org/officeDocument/2006/relationships/hyperlink" Target="https://drive.google.com/file/d/13xNsTd7VT3jlOi3yhgd3RfY0szktbAdL/view?usp=sharin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check-my-skin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7;p1">
            <a:extLst>
              <a:ext uri="{FF2B5EF4-FFF2-40B4-BE49-F238E27FC236}">
                <a16:creationId xmlns:a16="http://schemas.microsoft.com/office/drawing/2014/main" id="{1C763581-4240-4FBF-8563-521DFEFEB531}"/>
              </a:ext>
            </a:extLst>
          </p:cNvPr>
          <p:cNvSpPr txBox="1"/>
          <p:nvPr/>
        </p:nvSpPr>
        <p:spPr>
          <a:xfrm>
            <a:off x="0" y="4680001"/>
            <a:ext cx="9144000" cy="464699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</a:pPr>
            <a:endParaRPr sz="1200" b="1" i="0" u="none" strike="noStrike" cap="none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1"/>
          <p:cNvSpPr txBox="1">
            <a:spLocks noGrp="1"/>
          </p:cNvSpPr>
          <p:nvPr>
            <p:ph type="ctrTitle"/>
          </p:nvPr>
        </p:nvSpPr>
        <p:spPr>
          <a:xfrm>
            <a:off x="79388" y="1433423"/>
            <a:ext cx="8442251" cy="1116874"/>
          </a:xfrm>
          <a:prstGeom prst="rect">
            <a:avLst/>
          </a:prstGeom>
          <a:noFill/>
          <a:ln>
            <a:noFill/>
          </a:ln>
          <a:effectLst>
            <a:outerShdw blurRad="142875" dist="19050" dir="8760000" algn="bl" rotWithShape="0">
              <a:srgbClr val="76A5AF">
                <a:alpha val="49803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fr-FR" sz="6000"/>
              <a:t>CheckMySkin</a:t>
            </a:r>
            <a:endParaRPr sz="6000"/>
          </a:p>
        </p:txBody>
      </p:sp>
      <p:sp>
        <p:nvSpPr>
          <p:cNvPr id="104" name="Google Shape;104;p1"/>
          <p:cNvSpPr txBox="1">
            <a:spLocks noGrp="1"/>
          </p:cNvSpPr>
          <p:nvPr>
            <p:ph type="subTitle" idx="1"/>
          </p:nvPr>
        </p:nvSpPr>
        <p:spPr>
          <a:xfrm>
            <a:off x="3506139" y="4600164"/>
            <a:ext cx="5637861" cy="530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b="1" dirty="0" err="1"/>
              <a:t>Kamlesh</a:t>
            </a:r>
            <a:r>
              <a:rPr lang="fr-FR" dirty="0"/>
              <a:t> </a:t>
            </a:r>
            <a:r>
              <a:rPr lang="fr-FR" dirty="0" err="1"/>
              <a:t>Seeruttun</a:t>
            </a:r>
            <a:r>
              <a:rPr lang="fr-FR" dirty="0"/>
              <a:t>, </a:t>
            </a:r>
            <a:r>
              <a:rPr lang="fr-FR" b="1" dirty="0"/>
              <a:t>Valentin</a:t>
            </a:r>
            <a:r>
              <a:rPr lang="fr-FR" dirty="0"/>
              <a:t> Lewandowski, </a:t>
            </a:r>
            <a:r>
              <a:rPr lang="fr-FR" b="1" dirty="0"/>
              <a:t>Charlotte</a:t>
            </a:r>
            <a:r>
              <a:rPr lang="fr-FR" dirty="0"/>
              <a:t> </a:t>
            </a:r>
            <a:r>
              <a:rPr lang="fr-FR" dirty="0" err="1"/>
              <a:t>Villet</a:t>
            </a:r>
            <a:endParaRPr lang="fr-FR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b="1" dirty="0" err="1"/>
              <a:t>Ghizlane</a:t>
            </a:r>
            <a:r>
              <a:rPr lang="fr-FR" dirty="0"/>
              <a:t> Daoudi et </a:t>
            </a:r>
            <a:r>
              <a:rPr lang="fr-FR" b="1" dirty="0"/>
              <a:t>Pierre-Alexandre</a:t>
            </a:r>
            <a:r>
              <a:rPr lang="fr-FR" dirty="0"/>
              <a:t> Chanteau</a:t>
            </a:r>
            <a:endParaRPr dirty="0"/>
          </a:p>
        </p:txBody>
      </p:sp>
      <p:sp>
        <p:nvSpPr>
          <p:cNvPr id="105" name="Google Shape;105;p1"/>
          <p:cNvSpPr txBox="1">
            <a:spLocks noGrp="1"/>
          </p:cNvSpPr>
          <p:nvPr>
            <p:ph type="ctrTitle"/>
          </p:nvPr>
        </p:nvSpPr>
        <p:spPr>
          <a:xfrm>
            <a:off x="2941650" y="2624375"/>
            <a:ext cx="3260700" cy="464700"/>
          </a:xfrm>
          <a:prstGeom prst="rect">
            <a:avLst/>
          </a:prstGeom>
          <a:noFill/>
          <a:ln>
            <a:noFill/>
          </a:ln>
          <a:effectLst>
            <a:outerShdw blurRad="100013" dist="19050" dir="8460000" algn="bl" rotWithShape="0">
              <a:srgbClr val="76A5AF">
                <a:alpha val="49803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fr-FR" sz="1800" b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SKIN LESION DIAGNOSIS</a:t>
            </a:r>
            <a:endParaRPr sz="1800" b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06" name="Google Shape;106;p1"/>
          <p:cNvCxnSpPr/>
          <p:nvPr/>
        </p:nvCxnSpPr>
        <p:spPr>
          <a:xfrm>
            <a:off x="2392336" y="2565172"/>
            <a:ext cx="3816356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49803"/>
              </a:srgbClr>
            </a:outerShdw>
          </a:effectLst>
        </p:spPr>
      </p:cxnSp>
      <p:sp>
        <p:nvSpPr>
          <p:cNvPr id="107" name="Google Shape;107;p1"/>
          <p:cNvSpPr txBox="1"/>
          <p:nvPr/>
        </p:nvSpPr>
        <p:spPr>
          <a:xfrm>
            <a:off x="0" y="4678801"/>
            <a:ext cx="2168013" cy="464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</a:pPr>
            <a:r>
              <a:rPr lang="fr-FR" sz="1200" b="1" i="0" u="none" strike="noStrike" cap="none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Mardi 30 novembre 2021</a:t>
            </a:r>
            <a:endParaRPr sz="1200" b="1" i="0" u="none" strike="noStrike" cap="none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0"/>
          <p:cNvSpPr txBox="1">
            <a:spLocks noGrp="1"/>
          </p:cNvSpPr>
          <p:nvPr>
            <p:ph type="body" idx="1"/>
          </p:nvPr>
        </p:nvSpPr>
        <p:spPr>
          <a:xfrm>
            <a:off x="-686483" y="1386502"/>
            <a:ext cx="5795004" cy="311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b="1" dirty="0"/>
              <a:t>Retrouvez les membres de notre équipe sur</a:t>
            </a:r>
            <a:endParaRPr dirty="0"/>
          </a:p>
        </p:txBody>
      </p:sp>
      <p:cxnSp>
        <p:nvCxnSpPr>
          <p:cNvPr id="305" name="Google Shape;305;p10"/>
          <p:cNvCxnSpPr>
            <a:cxnSpLocks/>
          </p:cNvCxnSpPr>
          <p:nvPr/>
        </p:nvCxnSpPr>
        <p:spPr>
          <a:xfrm>
            <a:off x="7938" y="606285"/>
            <a:ext cx="149427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49803"/>
              </a:srgbClr>
            </a:outerShdw>
          </a:effectLst>
        </p:spPr>
      </p:cxnSp>
      <p:pic>
        <p:nvPicPr>
          <p:cNvPr id="306" name="Google Shape;306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6333249" y="3910171"/>
            <a:ext cx="2810751" cy="12187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21202" y="1174649"/>
            <a:ext cx="2939569" cy="68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25481" y="4143713"/>
            <a:ext cx="5804344" cy="878198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10">
            <a:hlinkClick r:id="rId6"/>
          </p:cNvPr>
          <p:cNvSpPr/>
          <p:nvPr/>
        </p:nvSpPr>
        <p:spPr>
          <a:xfrm>
            <a:off x="7687828" y="2193827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10">
            <a:hlinkClick r:id="rId7"/>
          </p:cNvPr>
          <p:cNvSpPr/>
          <p:nvPr/>
        </p:nvSpPr>
        <p:spPr>
          <a:xfrm>
            <a:off x="4184948" y="2183479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10">
            <a:hlinkClick r:id="rId8"/>
          </p:cNvPr>
          <p:cNvSpPr/>
          <p:nvPr/>
        </p:nvSpPr>
        <p:spPr>
          <a:xfrm>
            <a:off x="5853244" y="2191441"/>
            <a:ext cx="8712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10"/>
          <p:cNvSpPr/>
          <p:nvPr/>
        </p:nvSpPr>
        <p:spPr>
          <a:xfrm>
            <a:off x="5609069" y="1069311"/>
            <a:ext cx="10581" cy="16252"/>
          </a:xfrm>
          <a:custGeom>
            <a:avLst/>
            <a:gdLst/>
            <a:ahLst/>
            <a:cxnLst/>
            <a:rect l="l" t="t" r="r" b="b"/>
            <a:pathLst>
              <a:path w="334" h="513" extrusionOk="0">
                <a:moveTo>
                  <a:pt x="167" y="0"/>
                </a:moveTo>
                <a:cubicBezTo>
                  <a:pt x="84" y="0"/>
                  <a:pt x="1" y="72"/>
                  <a:pt x="1" y="167"/>
                </a:cubicBezTo>
                <a:lnTo>
                  <a:pt x="1" y="346"/>
                </a:lnTo>
                <a:cubicBezTo>
                  <a:pt x="1" y="429"/>
                  <a:pt x="84" y="512"/>
                  <a:pt x="167" y="512"/>
                </a:cubicBezTo>
                <a:cubicBezTo>
                  <a:pt x="263" y="512"/>
                  <a:pt x="334" y="429"/>
                  <a:pt x="334" y="346"/>
                </a:cubicBezTo>
                <a:lnTo>
                  <a:pt x="334" y="167"/>
                </a:lnTo>
                <a:cubicBezTo>
                  <a:pt x="334" y="72"/>
                  <a:pt x="263" y="0"/>
                  <a:pt x="1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10">
            <a:hlinkClick r:id="rId9"/>
          </p:cNvPr>
          <p:cNvSpPr/>
          <p:nvPr/>
        </p:nvSpPr>
        <p:spPr>
          <a:xfrm>
            <a:off x="2414329" y="2170629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4" name="Google Shape;314;p10"/>
          <p:cNvGrpSpPr/>
          <p:nvPr/>
        </p:nvGrpSpPr>
        <p:grpSpPr>
          <a:xfrm>
            <a:off x="6110816" y="2361694"/>
            <a:ext cx="475200" cy="540000"/>
            <a:chOff x="4880567" y="1535870"/>
            <a:chExt cx="356245" cy="317606"/>
          </a:xfrm>
        </p:grpSpPr>
        <p:sp>
          <p:nvSpPr>
            <p:cNvPr id="315" name="Google Shape;315;p10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0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0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0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0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0" name="Google Shape;320;p10"/>
          <p:cNvGrpSpPr/>
          <p:nvPr/>
        </p:nvGrpSpPr>
        <p:grpSpPr>
          <a:xfrm>
            <a:off x="4359350" y="2302372"/>
            <a:ext cx="504000" cy="612000"/>
            <a:chOff x="7929578" y="4284365"/>
            <a:chExt cx="395266" cy="351312"/>
          </a:xfrm>
        </p:grpSpPr>
        <p:sp>
          <p:nvSpPr>
            <p:cNvPr id="321" name="Google Shape;321;p10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0E2A4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0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0E2A4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10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0E2A4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10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0E2A4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5" name="Google Shape;325;p10"/>
          <p:cNvGrpSpPr/>
          <p:nvPr/>
        </p:nvGrpSpPr>
        <p:grpSpPr>
          <a:xfrm>
            <a:off x="7897825" y="2375025"/>
            <a:ext cx="432000" cy="540000"/>
            <a:chOff x="8020159" y="1516551"/>
            <a:chExt cx="300897" cy="356627"/>
          </a:xfrm>
        </p:grpSpPr>
        <p:sp>
          <p:nvSpPr>
            <p:cNvPr id="326" name="Google Shape;326;p10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0E2A4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10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0E2A4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10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0E2A4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10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0E2A4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10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0E2A4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1" name="Google Shape;331;p10"/>
          <p:cNvGrpSpPr/>
          <p:nvPr/>
        </p:nvGrpSpPr>
        <p:grpSpPr>
          <a:xfrm>
            <a:off x="2582894" y="2301016"/>
            <a:ext cx="504000" cy="612000"/>
            <a:chOff x="5771483" y="1515787"/>
            <a:chExt cx="357359" cy="357391"/>
          </a:xfrm>
        </p:grpSpPr>
        <p:sp>
          <p:nvSpPr>
            <p:cNvPr id="332" name="Google Shape;332;p10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10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10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10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6" name="Google Shape;336;p10">
            <a:hlinkClick r:id="rId10"/>
          </p:cNvPr>
          <p:cNvSpPr/>
          <p:nvPr/>
        </p:nvSpPr>
        <p:spPr>
          <a:xfrm>
            <a:off x="683118" y="2162215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7" name="Google Shape;337;p10"/>
          <p:cNvGrpSpPr/>
          <p:nvPr/>
        </p:nvGrpSpPr>
        <p:grpSpPr>
          <a:xfrm>
            <a:off x="922399" y="2301496"/>
            <a:ext cx="432000" cy="540000"/>
            <a:chOff x="6630539" y="2917502"/>
            <a:chExt cx="371777" cy="349435"/>
          </a:xfrm>
        </p:grpSpPr>
        <p:sp>
          <p:nvSpPr>
            <p:cNvPr id="338" name="Google Shape;338;p10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0E2A4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10"/>
            <p:cNvSpPr/>
            <p:nvPr/>
          </p:nvSpPr>
          <p:spPr>
            <a:xfrm>
              <a:off x="6630539" y="2993316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0E2A4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10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0E2A4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10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0E2A4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10"/>
            <p:cNvSpPr/>
            <p:nvPr/>
          </p:nvSpPr>
          <p:spPr>
            <a:xfrm>
              <a:off x="6828347" y="2952767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0E2A4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10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0E2A4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10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0E2A4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45" name="Google Shape;345;p1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 rot="583232">
            <a:off x="-105966" y="4135888"/>
            <a:ext cx="3145854" cy="74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10"/>
          <p:cNvSpPr txBox="1"/>
          <p:nvPr/>
        </p:nvSpPr>
        <p:spPr>
          <a:xfrm>
            <a:off x="1941696" y="3021333"/>
            <a:ext cx="1817665" cy="311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</a:pPr>
            <a:r>
              <a:rPr lang="fr-FR"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Valentin Lewandowski</a:t>
            </a:r>
            <a:endParaRPr sz="1400" b="0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7" name="Google Shape;347;p10"/>
          <p:cNvSpPr txBox="1"/>
          <p:nvPr/>
        </p:nvSpPr>
        <p:spPr>
          <a:xfrm>
            <a:off x="3717223" y="3065675"/>
            <a:ext cx="1817665" cy="311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</a:pPr>
            <a:r>
              <a:rPr lang="fr-FR"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Charlotte</a:t>
            </a:r>
            <a:br>
              <a:rPr lang="fr-FR"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-FR"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Villet</a:t>
            </a:r>
            <a:endParaRPr sz="1400" b="0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8" name="Google Shape;348;p10"/>
          <p:cNvSpPr txBox="1"/>
          <p:nvPr/>
        </p:nvSpPr>
        <p:spPr>
          <a:xfrm>
            <a:off x="240323" y="3021333"/>
            <a:ext cx="1817665" cy="525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</a:pPr>
            <a:r>
              <a:rPr lang="fr-FR" sz="1400" b="0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Kamlesh</a:t>
            </a:r>
            <a:r>
              <a:rPr lang="fr-FR" sz="14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fr-FR" sz="1400" b="0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Seeruttun</a:t>
            </a:r>
            <a:endParaRPr sz="1400" b="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9" name="Google Shape;349;p10"/>
          <p:cNvSpPr txBox="1"/>
          <p:nvPr/>
        </p:nvSpPr>
        <p:spPr>
          <a:xfrm>
            <a:off x="5380011" y="3057047"/>
            <a:ext cx="1817665" cy="525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</a:pPr>
            <a:r>
              <a:rPr lang="fr-FR" sz="1400" b="0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Ghizlane</a:t>
            </a:r>
            <a:br>
              <a:rPr lang="fr-FR" sz="14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-FR" sz="14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Daoudi</a:t>
            </a:r>
            <a:endParaRPr sz="1400" b="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0" name="Google Shape;350;p10"/>
          <p:cNvSpPr txBox="1"/>
          <p:nvPr/>
        </p:nvSpPr>
        <p:spPr>
          <a:xfrm>
            <a:off x="7028013" y="3097487"/>
            <a:ext cx="2310927" cy="592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Montserrat"/>
              <a:buNone/>
            </a:pPr>
            <a:r>
              <a:rPr lang="fr-FR"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Pierre-Alexandre</a:t>
            </a:r>
            <a:br>
              <a:rPr lang="fr-FR"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-FR"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Chanteau</a:t>
            </a:r>
            <a:endParaRPr/>
          </a:p>
        </p:txBody>
      </p:sp>
      <p:pic>
        <p:nvPicPr>
          <p:cNvPr id="351" name="Google Shape;351;p10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4357229" y="1422898"/>
            <a:ext cx="1243371" cy="303535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226;p7">
            <a:extLst>
              <a:ext uri="{FF2B5EF4-FFF2-40B4-BE49-F238E27FC236}">
                <a16:creationId xmlns:a16="http://schemas.microsoft.com/office/drawing/2014/main" id="{CD87CDD5-38EC-43C9-AC3F-68EA60071DDB}"/>
              </a:ext>
            </a:extLst>
          </p:cNvPr>
          <p:cNvSpPr txBox="1">
            <a:spLocks/>
          </p:cNvSpPr>
          <p:nvPr/>
        </p:nvSpPr>
        <p:spPr>
          <a:xfrm>
            <a:off x="26676" y="592313"/>
            <a:ext cx="2951082" cy="49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fr-FR" dirty="0"/>
              <a:t>MERCI 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121;p2">
            <a:extLst>
              <a:ext uri="{FF2B5EF4-FFF2-40B4-BE49-F238E27FC236}">
                <a16:creationId xmlns:a16="http://schemas.microsoft.com/office/drawing/2014/main" id="{180CD99B-8A37-415C-AF37-AB4ABE21308D}"/>
              </a:ext>
            </a:extLst>
          </p:cNvPr>
          <p:cNvSpPr txBox="1"/>
          <p:nvPr/>
        </p:nvSpPr>
        <p:spPr>
          <a:xfrm>
            <a:off x="-1" y="111276"/>
            <a:ext cx="3117509" cy="57930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</a:pPr>
            <a:r>
              <a:rPr lang="fr-FR" sz="2400" b="0" i="0" u="none" strike="noStrike" cap="none" dirty="0">
                <a:solidFill>
                  <a:srgbClr val="FFAB4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CHIFFRES CLES</a:t>
            </a:r>
          </a:p>
        </p:txBody>
      </p:sp>
      <p:sp>
        <p:nvSpPr>
          <p:cNvPr id="112" name="Google Shape;112;p2"/>
          <p:cNvSpPr txBox="1">
            <a:spLocks noGrp="1"/>
          </p:cNvSpPr>
          <p:nvPr>
            <p:ph type="title"/>
          </p:nvPr>
        </p:nvSpPr>
        <p:spPr>
          <a:xfrm>
            <a:off x="3446869" y="1765105"/>
            <a:ext cx="2016090" cy="337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fr-FR" sz="4500" dirty="0"/>
              <a:t>95</a:t>
            </a:r>
            <a:r>
              <a:rPr lang="fr-FR" sz="2000" dirty="0"/>
              <a:t> j</a:t>
            </a:r>
            <a:endParaRPr sz="2000" dirty="0"/>
          </a:p>
        </p:txBody>
      </p:sp>
      <p:sp>
        <p:nvSpPr>
          <p:cNvPr id="113" name="Google Shape;113;p2"/>
          <p:cNvSpPr txBox="1">
            <a:spLocks noGrp="1"/>
          </p:cNvSpPr>
          <p:nvPr>
            <p:ph type="subTitle" idx="1"/>
          </p:nvPr>
        </p:nvSpPr>
        <p:spPr>
          <a:xfrm>
            <a:off x="3942226" y="1880849"/>
            <a:ext cx="1497333" cy="4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sz="800" dirty="0"/>
              <a:t>de délai d’</a:t>
            </a:r>
            <a:r>
              <a:rPr lang="fr-FR" sz="1200" b="1" dirty="0"/>
              <a:t>ATTENTE</a:t>
            </a:r>
            <a:br>
              <a:rPr lang="fr-FR" sz="1200" dirty="0"/>
            </a:br>
            <a:r>
              <a:rPr lang="fr-FR" sz="800" dirty="0"/>
              <a:t>(moyenne nationale) </a:t>
            </a:r>
            <a:r>
              <a:rPr lang="fr-FR" sz="800" baseline="30000" dirty="0"/>
              <a:t>(1)</a:t>
            </a:r>
            <a:endParaRPr sz="800" dirty="0"/>
          </a:p>
        </p:txBody>
      </p:sp>
      <p:sp>
        <p:nvSpPr>
          <p:cNvPr id="114" name="Google Shape;114;p2"/>
          <p:cNvSpPr txBox="1">
            <a:spLocks noGrp="1"/>
          </p:cNvSpPr>
          <p:nvPr>
            <p:ph type="title" idx="2"/>
          </p:nvPr>
        </p:nvSpPr>
        <p:spPr>
          <a:xfrm>
            <a:off x="6881063" y="176657"/>
            <a:ext cx="2072682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fr-FR" sz="4500" dirty="0"/>
              <a:t>6</a:t>
            </a:r>
            <a:endParaRPr sz="4500" dirty="0"/>
          </a:p>
        </p:txBody>
      </p:sp>
      <p:sp>
        <p:nvSpPr>
          <p:cNvPr id="115" name="Google Shape;115;p2"/>
          <p:cNvSpPr txBox="1">
            <a:spLocks noGrp="1"/>
          </p:cNvSpPr>
          <p:nvPr>
            <p:ph type="subTitle" idx="3"/>
          </p:nvPr>
        </p:nvSpPr>
        <p:spPr>
          <a:xfrm>
            <a:off x="6881063" y="634183"/>
            <a:ext cx="2130556" cy="4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sz="1200" b="1" dirty="0"/>
              <a:t>DERMATOLOGUES</a:t>
            </a:r>
            <a:r>
              <a:rPr lang="fr-FR" sz="1200" dirty="0"/>
              <a:t>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sz="800" dirty="0"/>
              <a:t>en moyenne pour 100 000 habitants </a:t>
            </a:r>
            <a:r>
              <a:rPr lang="fr-FR" sz="800" baseline="30000" dirty="0"/>
              <a:t>(1)</a:t>
            </a:r>
            <a:endParaRPr sz="800" baseline="30000" dirty="0"/>
          </a:p>
        </p:txBody>
      </p:sp>
      <p:sp>
        <p:nvSpPr>
          <p:cNvPr id="116" name="Google Shape;116;p2"/>
          <p:cNvSpPr txBox="1">
            <a:spLocks noGrp="1"/>
          </p:cNvSpPr>
          <p:nvPr>
            <p:ph type="title" idx="4"/>
          </p:nvPr>
        </p:nvSpPr>
        <p:spPr>
          <a:xfrm>
            <a:off x="6881061" y="2477310"/>
            <a:ext cx="1718979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fr-FR" sz="4500" dirty="0"/>
              <a:t>16</a:t>
            </a:r>
            <a:r>
              <a:rPr lang="fr-FR" sz="2500" dirty="0"/>
              <a:t> </a:t>
            </a:r>
            <a:r>
              <a:rPr lang="fr-FR" sz="4500" dirty="0"/>
              <a:t>M</a:t>
            </a:r>
            <a:endParaRPr sz="4500" dirty="0"/>
          </a:p>
        </p:txBody>
      </p:sp>
      <p:sp>
        <p:nvSpPr>
          <p:cNvPr id="117" name="Google Shape;117;p2"/>
          <p:cNvSpPr txBox="1">
            <a:spLocks noGrp="1"/>
          </p:cNvSpPr>
          <p:nvPr>
            <p:ph type="subTitle" idx="5"/>
          </p:nvPr>
        </p:nvSpPr>
        <p:spPr>
          <a:xfrm>
            <a:off x="6881064" y="2984621"/>
            <a:ext cx="2072682" cy="4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sz="800" dirty="0"/>
              <a:t>de</a:t>
            </a:r>
            <a:r>
              <a:rPr lang="fr-FR" sz="1200" dirty="0"/>
              <a:t> </a:t>
            </a:r>
            <a:r>
              <a:rPr lang="fr-FR" sz="1200" b="1" dirty="0"/>
              <a:t>PATIENTS FRANCAIS</a:t>
            </a:r>
          </a:p>
          <a:p>
            <a:pPr marL="0" lvl="0" indent="0" algn="l"/>
            <a:r>
              <a:rPr lang="fr-FR" sz="800" dirty="0"/>
              <a:t>touchés par des maladies de peau</a:t>
            </a:r>
          </a:p>
          <a:p>
            <a:pPr marL="0" lvl="0" indent="0" algn="l"/>
            <a:r>
              <a:rPr lang="fr-FR" sz="800" dirty="0"/>
              <a:t>(+ de 15 ans) </a:t>
            </a:r>
            <a:r>
              <a:rPr lang="fr-FR" sz="800" baseline="30000" dirty="0"/>
              <a:t>(1)</a:t>
            </a:r>
            <a:endParaRPr sz="800" dirty="0"/>
          </a:p>
        </p:txBody>
      </p:sp>
      <p:sp>
        <p:nvSpPr>
          <p:cNvPr id="119" name="Google Shape;119;p2"/>
          <p:cNvSpPr txBox="1"/>
          <p:nvPr/>
        </p:nvSpPr>
        <p:spPr>
          <a:xfrm>
            <a:off x="3620725" y="3696232"/>
            <a:ext cx="1858298" cy="5437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 ExtraBold"/>
              <a:buNone/>
            </a:pPr>
            <a:r>
              <a:rPr lang="fr-FR" sz="4500" b="0" i="0" u="none" strike="noStrike" cap="none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56</a:t>
            </a:r>
            <a:r>
              <a:rPr lang="fr-FR" sz="2500" b="0" i="0" u="none" strike="noStrike" cap="none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r>
              <a:rPr lang="fr-FR" sz="4500" b="0" i="0" u="none" strike="noStrike" cap="none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</a:t>
            </a:r>
            <a:endParaRPr sz="4500" b="0" i="0" u="none" strike="noStrike" cap="none" dirty="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3620723" y="4007140"/>
            <a:ext cx="1858299" cy="4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>
              <a:buClr>
                <a:schemeClr val="accent1"/>
              </a:buClr>
              <a:buSzPts val="1400"/>
            </a:pPr>
            <a:r>
              <a:rPr lang="fr-FR" sz="800" b="0" i="0" u="none" strike="noStrike" cap="none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de Français </a:t>
            </a:r>
            <a:r>
              <a:rPr lang="fr-FR" sz="800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possédant un</a:t>
            </a:r>
            <a:br>
              <a:rPr lang="fr-FR" sz="800" b="0" i="0" u="none" strike="noStrike" cap="none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-FR" sz="1200" b="1" i="0" u="none" strike="noStrike" cap="none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SMARTPHONE</a:t>
            </a:r>
            <a:r>
              <a:rPr lang="fr-FR" sz="800" b="0" i="0" u="none" strike="noStrike" cap="none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 en 2021 </a:t>
            </a:r>
            <a:r>
              <a:rPr lang="fr-FR" sz="800" b="0" i="0" u="none" strike="noStrike" cap="none" baseline="30000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(2)</a:t>
            </a:r>
            <a:endParaRPr sz="800" b="0" i="0" u="none" strike="noStrike" cap="none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" name="Google Shape;123;p2"/>
          <p:cNvSpPr txBox="1"/>
          <p:nvPr/>
        </p:nvSpPr>
        <p:spPr>
          <a:xfrm>
            <a:off x="8325133" y="4778548"/>
            <a:ext cx="818867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</a:pPr>
            <a:r>
              <a:rPr lang="fr-FR" sz="12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Page 1</a:t>
            </a:r>
            <a:endParaRPr sz="1200" b="1" i="0" u="none" strike="noStrike" cap="non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664799" y="4816223"/>
            <a:ext cx="5354231" cy="327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</a:pPr>
            <a:r>
              <a:rPr lang="fr-FR" sz="700" b="1" i="0" u="none" strike="noStrike" cap="none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Sources :</a:t>
            </a:r>
            <a:r>
              <a:rPr lang="fr-FR" sz="700" b="0" i="0" u="none" strike="noStrike" cap="none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fr-FR" sz="700" b="0" i="0" u="none" strike="noStrike" cap="none" baseline="30000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(1)</a:t>
            </a:r>
            <a:r>
              <a:rPr lang="fr-FR" sz="700" b="0" i="0" u="none" strike="noStrike" cap="none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 Atlas de la démographie médicale en France (2020) et </a:t>
            </a:r>
            <a:r>
              <a:rPr lang="fr-FR" sz="700" b="0" i="0" u="none" strike="noStrike" cap="none" baseline="30000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(2)</a:t>
            </a:r>
            <a:r>
              <a:rPr lang="fr-FR" sz="700" b="0" i="0" u="none" strike="noStrike" cap="none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 Baromètre du numérique (2021)</a:t>
            </a:r>
            <a:endParaRPr sz="700" b="0" i="0" u="none" strike="noStrike" cap="none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5" name="Google Shape;125;p2"/>
          <p:cNvCxnSpPr>
            <a:cxnSpLocks/>
          </p:cNvCxnSpPr>
          <p:nvPr/>
        </p:nvCxnSpPr>
        <p:spPr>
          <a:xfrm>
            <a:off x="0" y="95646"/>
            <a:ext cx="311750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49803"/>
              </a:srgbClr>
            </a:outerShdw>
          </a:effectLst>
        </p:spPr>
      </p:cxnSp>
      <p:cxnSp>
        <p:nvCxnSpPr>
          <p:cNvPr id="22" name="Google Shape;118;p2">
            <a:extLst>
              <a:ext uri="{FF2B5EF4-FFF2-40B4-BE49-F238E27FC236}">
                <a16:creationId xmlns:a16="http://schemas.microsoft.com/office/drawing/2014/main" id="{181B9BC8-FBB2-4FA0-AA3C-4F17CA3B0B66}"/>
              </a:ext>
            </a:extLst>
          </p:cNvPr>
          <p:cNvCxnSpPr>
            <a:cxnSpLocks/>
          </p:cNvCxnSpPr>
          <p:nvPr/>
        </p:nvCxnSpPr>
        <p:spPr>
          <a:xfrm flipH="1">
            <a:off x="5551981" y="759456"/>
            <a:ext cx="1176142" cy="60149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49803"/>
              </a:srgbClr>
            </a:outerShdw>
          </a:effectLst>
        </p:spPr>
      </p:cxnSp>
      <p:cxnSp>
        <p:nvCxnSpPr>
          <p:cNvPr id="32" name="Google Shape;118;p2">
            <a:extLst>
              <a:ext uri="{FF2B5EF4-FFF2-40B4-BE49-F238E27FC236}">
                <a16:creationId xmlns:a16="http://schemas.microsoft.com/office/drawing/2014/main" id="{EC286EC6-F8CD-4258-B28E-F83707C57A37}"/>
              </a:ext>
            </a:extLst>
          </p:cNvPr>
          <p:cNvCxnSpPr>
            <a:cxnSpLocks/>
          </p:cNvCxnSpPr>
          <p:nvPr/>
        </p:nvCxnSpPr>
        <p:spPr>
          <a:xfrm flipH="1">
            <a:off x="5534480" y="2910628"/>
            <a:ext cx="1176142" cy="60149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49803"/>
              </a:srgbClr>
            </a:outerShdw>
          </a:effectLst>
        </p:spPr>
      </p:cxnSp>
      <p:cxnSp>
        <p:nvCxnSpPr>
          <p:cNvPr id="34" name="Google Shape;118;p2">
            <a:extLst>
              <a:ext uri="{FF2B5EF4-FFF2-40B4-BE49-F238E27FC236}">
                <a16:creationId xmlns:a16="http://schemas.microsoft.com/office/drawing/2014/main" id="{0B4EBE5C-6561-46AB-980D-48062D52C3F2}"/>
              </a:ext>
            </a:extLst>
          </p:cNvPr>
          <p:cNvCxnSpPr>
            <a:cxnSpLocks/>
          </p:cNvCxnSpPr>
          <p:nvPr/>
        </p:nvCxnSpPr>
        <p:spPr>
          <a:xfrm flipH="1" flipV="1">
            <a:off x="5551981" y="1833718"/>
            <a:ext cx="1158641" cy="61872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49803"/>
              </a:srgbClr>
            </a:outerShdw>
          </a:effectLst>
        </p:spPr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1828708-4213-41A6-8E32-19B2E512EF51}"/>
              </a:ext>
            </a:extLst>
          </p:cNvPr>
          <p:cNvSpPr/>
          <p:nvPr/>
        </p:nvSpPr>
        <p:spPr>
          <a:xfrm>
            <a:off x="6775656" y="151404"/>
            <a:ext cx="2283496" cy="949279"/>
          </a:xfrm>
          <a:prstGeom prst="roundRect">
            <a:avLst/>
          </a:prstGeom>
          <a:solidFill>
            <a:srgbClr val="00163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4BF8ADB1-EB9B-4B5B-8366-9FB771DC3924}"/>
              </a:ext>
            </a:extLst>
          </p:cNvPr>
          <p:cNvSpPr/>
          <p:nvPr/>
        </p:nvSpPr>
        <p:spPr>
          <a:xfrm>
            <a:off x="4492160" y="469479"/>
            <a:ext cx="2283496" cy="949279"/>
          </a:xfrm>
          <a:prstGeom prst="roundRect">
            <a:avLst/>
          </a:prstGeom>
          <a:solidFill>
            <a:srgbClr val="00163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85C39086-97CB-482E-A76A-0EFCA3660D78}"/>
              </a:ext>
            </a:extLst>
          </p:cNvPr>
          <p:cNvSpPr/>
          <p:nvPr/>
        </p:nvSpPr>
        <p:spPr>
          <a:xfrm>
            <a:off x="4058418" y="1368637"/>
            <a:ext cx="1420604" cy="949279"/>
          </a:xfrm>
          <a:prstGeom prst="roundRect">
            <a:avLst/>
          </a:prstGeom>
          <a:solidFill>
            <a:srgbClr val="00163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301B18C7-847A-4B98-B324-912D30626DE4}"/>
              </a:ext>
            </a:extLst>
          </p:cNvPr>
          <p:cNvSpPr/>
          <p:nvPr/>
        </p:nvSpPr>
        <p:spPr>
          <a:xfrm>
            <a:off x="5460457" y="1584849"/>
            <a:ext cx="1420604" cy="949279"/>
          </a:xfrm>
          <a:prstGeom prst="roundRect">
            <a:avLst/>
          </a:prstGeom>
          <a:solidFill>
            <a:srgbClr val="00163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4214BF99-B626-4035-98ED-ED1EDC6D2B03}"/>
              </a:ext>
            </a:extLst>
          </p:cNvPr>
          <p:cNvSpPr/>
          <p:nvPr/>
        </p:nvSpPr>
        <p:spPr>
          <a:xfrm>
            <a:off x="6862495" y="2458683"/>
            <a:ext cx="2072681" cy="1147298"/>
          </a:xfrm>
          <a:prstGeom prst="roundRect">
            <a:avLst/>
          </a:prstGeom>
          <a:solidFill>
            <a:srgbClr val="00163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/>
      <p:bldP spid="115" grpId="0" uiExpand="1" build="p"/>
      <p:bldP spid="116" grpId="0"/>
      <p:bldP spid="117" grpId="0" uiExpand="1" build="p"/>
      <p:bldP spid="119" grpId="0"/>
      <p:bldP spid="120" grpId="0"/>
      <p:bldP spid="20" grpId="0" animBg="1"/>
      <p:bldP spid="20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"/>
          <p:cNvSpPr txBox="1"/>
          <p:nvPr/>
        </p:nvSpPr>
        <p:spPr>
          <a:xfrm>
            <a:off x="23825" y="1260561"/>
            <a:ext cx="2848801" cy="526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 ExtraBold"/>
              <a:buNone/>
            </a:pPr>
            <a:endParaRPr sz="2400" b="0" i="0" u="none" strike="noStrike" cap="none" dirty="0">
              <a:solidFill>
                <a:srgbClr val="FFAB4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33" name="Google Shape;133;p3"/>
          <p:cNvSpPr txBox="1"/>
          <p:nvPr/>
        </p:nvSpPr>
        <p:spPr>
          <a:xfrm>
            <a:off x="8325133" y="4778548"/>
            <a:ext cx="818867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400"/>
              <a:buFont typeface="Montserrat"/>
              <a:buNone/>
            </a:pPr>
            <a:r>
              <a:rPr lang="fr-FR" sz="1200" b="1" i="0" u="none" strike="noStrike" cap="none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Page 2</a:t>
            </a:r>
            <a:endParaRPr sz="1200" b="1" i="0" u="none" strike="noStrike" cap="none">
              <a:solidFill>
                <a:srgbClr val="FFAB4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6" name="Google Shape;136;p3"/>
          <p:cNvSpPr txBox="1"/>
          <p:nvPr/>
        </p:nvSpPr>
        <p:spPr>
          <a:xfrm>
            <a:off x="3752001" y="2977473"/>
            <a:ext cx="5556738" cy="1641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AB40"/>
              </a:buClr>
              <a:buSzPts val="1400"/>
            </a:pPr>
            <a:r>
              <a:rPr lang="fr-FR" sz="1600" b="1" i="0" u="none" strike="noStrike" cap="none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DIAGNOSTIQUER</a:t>
            </a:r>
            <a:r>
              <a:rPr lang="fr-FR" sz="1600" b="0" i="0" u="none" strike="noStrike" cap="none" dirty="0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fr-FR" b="0" i="0" u="none" strike="noStrike" cap="none" dirty="0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rapide, autonome et personnalisé</a:t>
            </a:r>
            <a:endParaRPr lang="fr-FR" dirty="0">
              <a:ea typeface="Montserrat"/>
            </a:endParaRPr>
          </a:p>
          <a:p>
            <a:pPr lvl="2">
              <a:spcAft>
                <a:spcPts val="1200"/>
              </a:spcAft>
              <a:buClr>
                <a:srgbClr val="FFAB40"/>
              </a:buClr>
              <a:buSzPts val="1400"/>
            </a:pPr>
            <a:r>
              <a:rPr lang="fr-FR" sz="1600" b="0" i="0" u="none" strike="noStrike" cap="none" dirty="0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    </a:t>
            </a:r>
            <a:r>
              <a:rPr lang="fr-FR" sz="1600" b="1" i="0" u="none" strike="noStrike" cap="none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PREVENIR </a:t>
            </a:r>
            <a:r>
              <a:rPr lang="fr-FR" dirty="0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les risques</a:t>
            </a:r>
            <a:endParaRPr lang="fr-FR" b="1" dirty="0">
              <a:solidFill>
                <a:schemeClr val="bg1"/>
              </a:solidFill>
              <a:ea typeface="Montserrat"/>
            </a:endParaRPr>
          </a:p>
          <a:p>
            <a:pPr lvl="5">
              <a:spcAft>
                <a:spcPts val="1200"/>
              </a:spcAft>
              <a:buClr>
                <a:srgbClr val="FFAB40"/>
              </a:buClr>
              <a:buSzPts val="1400"/>
            </a:pPr>
            <a:r>
              <a:rPr lang="fr-FR" sz="1600" b="0" i="0" u="none" strike="noStrike" cap="none" dirty="0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        </a:t>
            </a:r>
            <a:r>
              <a:rPr lang="fr-FR" sz="1600" b="1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REDUIRE</a:t>
            </a:r>
            <a:r>
              <a:rPr lang="fr-FR" sz="1600" b="0" i="0" u="none" strike="noStrike" cap="none" dirty="0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fr-FR" b="0" i="0" u="none" strike="noStrike" cap="none" dirty="0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l’anxiété</a:t>
            </a:r>
            <a:endParaRPr lang="fr-FR" dirty="0">
              <a:ea typeface="Montserrat"/>
            </a:endParaRPr>
          </a:p>
          <a:p>
            <a:pPr lvl="2">
              <a:spcAft>
                <a:spcPts val="1200"/>
              </a:spcAft>
              <a:buClr>
                <a:srgbClr val="FFAB40"/>
              </a:buClr>
              <a:buSzPts val="1400"/>
            </a:pPr>
            <a:r>
              <a:rPr lang="fr-FR" sz="1600" b="0" i="0" u="none" strike="noStrike" cap="none" dirty="0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            </a:t>
            </a:r>
            <a:r>
              <a:rPr lang="fr-FR" sz="1600" b="1" i="0" u="none" strike="noStrike" cap="none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ORIENTER</a:t>
            </a:r>
            <a:r>
              <a:rPr lang="fr-FR" sz="1600" b="0" i="0" u="none" strike="noStrike" cap="none" dirty="0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fr-FR" b="0" i="0" u="none" strike="noStrike" cap="none" dirty="0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vers les </a:t>
            </a:r>
            <a:r>
              <a:rPr lang="fr-FR" i="0" u="none" strike="noStrike" cap="none" dirty="0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dermatologues</a:t>
            </a:r>
            <a:endParaRPr i="0" u="none" strike="noStrike" cap="none" dirty="0">
              <a:solidFill>
                <a:srgbClr val="FFAB4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7" name="Google Shape;137;p3"/>
          <p:cNvPicPr preferRelativeResize="0"/>
          <p:nvPr/>
        </p:nvPicPr>
        <p:blipFill rotWithShape="1">
          <a:blip r:embed="rId3">
            <a:alphaModFix/>
          </a:blip>
          <a:srcRect l="21931" r="23903"/>
          <a:stretch/>
        </p:blipFill>
        <p:spPr>
          <a:xfrm>
            <a:off x="5072183" y="1217902"/>
            <a:ext cx="2922955" cy="154908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21;p2">
            <a:extLst>
              <a:ext uri="{FF2B5EF4-FFF2-40B4-BE49-F238E27FC236}">
                <a16:creationId xmlns:a16="http://schemas.microsoft.com/office/drawing/2014/main" id="{FCBB6867-8441-40D5-B7C1-7E7260DCECC2}"/>
              </a:ext>
            </a:extLst>
          </p:cNvPr>
          <p:cNvSpPr txBox="1"/>
          <p:nvPr/>
        </p:nvSpPr>
        <p:spPr>
          <a:xfrm>
            <a:off x="-1" y="119091"/>
            <a:ext cx="3117509" cy="57930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 ExtraBold"/>
              <a:buNone/>
            </a:pPr>
            <a:r>
              <a:rPr lang="fr-FR" sz="2400" b="0" i="0" u="none" strike="noStrike" cap="none" dirty="0">
                <a:solidFill>
                  <a:srgbClr val="FFAB4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NOTRE SOLUTION</a:t>
            </a:r>
          </a:p>
        </p:txBody>
      </p:sp>
      <p:cxnSp>
        <p:nvCxnSpPr>
          <p:cNvPr id="11" name="Google Shape;125;p2">
            <a:extLst>
              <a:ext uri="{FF2B5EF4-FFF2-40B4-BE49-F238E27FC236}">
                <a16:creationId xmlns:a16="http://schemas.microsoft.com/office/drawing/2014/main" id="{6059BDDF-31C4-4652-94AE-0588CA79C253}"/>
              </a:ext>
            </a:extLst>
          </p:cNvPr>
          <p:cNvCxnSpPr>
            <a:cxnSpLocks/>
          </p:cNvCxnSpPr>
          <p:nvPr/>
        </p:nvCxnSpPr>
        <p:spPr>
          <a:xfrm>
            <a:off x="0" y="119091"/>
            <a:ext cx="311750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49803"/>
              </a:srgbClr>
            </a:outerShdw>
          </a:effectLst>
        </p:spPr>
      </p:cxnSp>
      <p:sp>
        <p:nvSpPr>
          <p:cNvPr id="13" name="Google Shape;121;p2">
            <a:extLst>
              <a:ext uri="{FF2B5EF4-FFF2-40B4-BE49-F238E27FC236}">
                <a16:creationId xmlns:a16="http://schemas.microsoft.com/office/drawing/2014/main" id="{1E46BA68-A919-418D-8952-7303DA0FDC2A}"/>
              </a:ext>
            </a:extLst>
          </p:cNvPr>
          <p:cNvSpPr txBox="1"/>
          <p:nvPr/>
        </p:nvSpPr>
        <p:spPr>
          <a:xfrm>
            <a:off x="5439508" y="128735"/>
            <a:ext cx="2352430" cy="57930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 ExtraBold"/>
              <a:buNone/>
            </a:pPr>
            <a:r>
              <a:rPr lang="fr-FR" sz="2400" b="0" i="0" u="none" strike="noStrike" cap="none" dirty="0">
                <a:solidFill>
                  <a:schemeClr val="bg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L’Application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0" uiExpand="1" build="p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21;p2">
            <a:extLst>
              <a:ext uri="{FF2B5EF4-FFF2-40B4-BE49-F238E27FC236}">
                <a16:creationId xmlns:a16="http://schemas.microsoft.com/office/drawing/2014/main" id="{C0EA005E-B609-4161-A0C4-2DE7701E06BE}"/>
              </a:ext>
            </a:extLst>
          </p:cNvPr>
          <p:cNvSpPr txBox="1"/>
          <p:nvPr/>
        </p:nvSpPr>
        <p:spPr>
          <a:xfrm>
            <a:off x="-1" y="119091"/>
            <a:ext cx="2940683" cy="57930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 ExtraBold"/>
              <a:buNone/>
            </a:pPr>
            <a:r>
              <a:rPr lang="fr-FR" sz="2400" dirty="0">
                <a:solidFill>
                  <a:srgbClr val="FFAB40"/>
                </a:solidFill>
                <a:latin typeface="Montserrat ExtraBold"/>
                <a:sym typeface="Montserrat ExtraBold"/>
              </a:rPr>
              <a:t>NOTRE </a:t>
            </a:r>
            <a:r>
              <a:rPr lang="fr-FR" sz="2400" dirty="0">
                <a:solidFill>
                  <a:srgbClr val="FFAB40"/>
                </a:solidFill>
                <a:latin typeface="Montserrat ExtraBold"/>
              </a:rPr>
              <a:t>PRODUIT</a:t>
            </a:r>
            <a:endParaRPr lang="fr-FR" sz="2400" dirty="0">
              <a:solidFill>
                <a:srgbClr val="FFAB40"/>
              </a:solidFill>
              <a:latin typeface="Montserrat ExtraBold"/>
              <a:sym typeface="Montserrat ExtraBold"/>
            </a:endParaRPr>
          </a:p>
        </p:txBody>
      </p:sp>
      <p:sp>
        <p:nvSpPr>
          <p:cNvPr id="142" name="Google Shape;142;p4"/>
          <p:cNvSpPr txBox="1"/>
          <p:nvPr/>
        </p:nvSpPr>
        <p:spPr>
          <a:xfrm>
            <a:off x="8325133" y="4778548"/>
            <a:ext cx="818867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</a:pPr>
            <a:r>
              <a:rPr lang="fr-FR" sz="12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Page 3</a:t>
            </a:r>
            <a:endParaRPr sz="1200" b="1" i="0" u="none" strike="noStrike" cap="non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" name="Google Shape;149;p4"/>
          <p:cNvSpPr txBox="1">
            <a:spLocks noGrp="1"/>
          </p:cNvSpPr>
          <p:nvPr>
            <p:ph type="body" idx="4294967295"/>
          </p:nvPr>
        </p:nvSpPr>
        <p:spPr>
          <a:xfrm>
            <a:off x="5263431" y="1320799"/>
            <a:ext cx="2632342" cy="2351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fr-FR" sz="3200" b="1" dirty="0">
                <a:solidFill>
                  <a:srgbClr val="FFAB40"/>
                </a:solidFill>
              </a:rPr>
              <a:t>DEMO</a:t>
            </a:r>
            <a:r>
              <a:rPr lang="fr-FR" b="1" dirty="0">
                <a:solidFill>
                  <a:srgbClr val="FFC000"/>
                </a:solidFill>
              </a:rPr>
              <a:t>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fr-FR" dirty="0">
                <a:solidFill>
                  <a:schemeClr val="hlink"/>
                </a:solidFill>
              </a:rPr>
              <a:t>   </a:t>
            </a:r>
            <a:r>
              <a:rPr lang="fr-FR" u="sng" dirty="0">
                <a:solidFill>
                  <a:schemeClr val="hlink"/>
                </a:solidFill>
                <a:hlinkClick r:id="rId3"/>
              </a:rPr>
              <a:t>BENIN</a:t>
            </a:r>
            <a:endParaRPr u="sng" dirty="0">
              <a:solidFill>
                <a:schemeClr val="hlink"/>
              </a:solidFill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fr-FR" dirty="0">
                <a:solidFill>
                  <a:schemeClr val="hlink"/>
                </a:solidFill>
              </a:rPr>
              <a:t>   </a:t>
            </a:r>
            <a:r>
              <a:rPr lang="fr-FR" u="sng" dirty="0">
                <a:solidFill>
                  <a:schemeClr val="hlink"/>
                </a:solidFill>
                <a:hlinkClick r:id="rId4"/>
              </a:rPr>
              <a:t>SUSPECT</a:t>
            </a:r>
            <a:endParaRPr lang="fr-FR" u="sng" dirty="0">
              <a:solidFill>
                <a:schemeClr val="hlink"/>
              </a:solidFill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fr-FR" dirty="0">
                <a:solidFill>
                  <a:schemeClr val="hlink"/>
                </a:solidFill>
              </a:rPr>
              <a:t>   </a:t>
            </a:r>
            <a:r>
              <a:rPr lang="fr-FR" dirty="0">
                <a:solidFill>
                  <a:schemeClr val="hlink"/>
                </a:solidFill>
                <a:hlinkClick r:id="rId5"/>
              </a:rPr>
              <a:t>A RISQUE</a:t>
            </a:r>
            <a:endParaRPr lang="fr-FR" dirty="0">
              <a:solidFill>
                <a:schemeClr val="hlink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0001324-986C-4506-A784-EC5003BD9534}"/>
              </a:ext>
            </a:extLst>
          </p:cNvPr>
          <p:cNvGrpSpPr/>
          <p:nvPr/>
        </p:nvGrpSpPr>
        <p:grpSpPr>
          <a:xfrm>
            <a:off x="2834671" y="637199"/>
            <a:ext cx="2064178" cy="4415644"/>
            <a:chOff x="1648127" y="572444"/>
            <a:chExt cx="2064178" cy="4415644"/>
          </a:xfrm>
        </p:grpSpPr>
        <p:sp>
          <p:nvSpPr>
            <p:cNvPr id="144" name="Google Shape;144;p4"/>
            <p:cNvSpPr/>
            <p:nvPr/>
          </p:nvSpPr>
          <p:spPr>
            <a:xfrm>
              <a:off x="1648127" y="572444"/>
              <a:ext cx="2064178" cy="4415644"/>
            </a:xfrm>
            <a:custGeom>
              <a:avLst/>
              <a:gdLst/>
              <a:ahLst/>
              <a:cxnLst/>
              <a:rect l="l" t="t" r="r" b="b"/>
              <a:pathLst>
                <a:path w="43370" h="85981" extrusionOk="0">
                  <a:moveTo>
                    <a:pt x="25827" y="3794"/>
                  </a:moveTo>
                  <a:lnTo>
                    <a:pt x="25827" y="4045"/>
                  </a:lnTo>
                  <a:lnTo>
                    <a:pt x="25845" y="4047"/>
                  </a:lnTo>
                  <a:cubicBezTo>
                    <a:pt x="25856" y="4066"/>
                    <a:pt x="25857" y="4090"/>
                    <a:pt x="25850" y="4111"/>
                  </a:cubicBezTo>
                  <a:lnTo>
                    <a:pt x="17205" y="4129"/>
                  </a:lnTo>
                  <a:lnTo>
                    <a:pt x="17193" y="4382"/>
                  </a:lnTo>
                  <a:lnTo>
                    <a:pt x="17156" y="4111"/>
                  </a:lnTo>
                  <a:cubicBezTo>
                    <a:pt x="17147" y="4092"/>
                    <a:pt x="17148" y="4068"/>
                    <a:pt x="17159" y="4048"/>
                  </a:cubicBezTo>
                  <a:lnTo>
                    <a:pt x="17226" y="4048"/>
                  </a:lnTo>
                  <a:lnTo>
                    <a:pt x="25807" y="4047"/>
                  </a:lnTo>
                  <a:lnTo>
                    <a:pt x="25827" y="3794"/>
                  </a:lnTo>
                  <a:close/>
                  <a:moveTo>
                    <a:pt x="17178" y="3543"/>
                  </a:moveTo>
                  <a:cubicBezTo>
                    <a:pt x="16876" y="3543"/>
                    <a:pt x="16647" y="3775"/>
                    <a:pt x="16647" y="4083"/>
                  </a:cubicBezTo>
                  <a:cubicBezTo>
                    <a:pt x="16647" y="4395"/>
                    <a:pt x="16881" y="4631"/>
                    <a:pt x="17223" y="4631"/>
                  </a:cubicBezTo>
                  <a:lnTo>
                    <a:pt x="17227" y="4631"/>
                  </a:lnTo>
                  <a:lnTo>
                    <a:pt x="25757" y="4630"/>
                  </a:lnTo>
                  <a:cubicBezTo>
                    <a:pt x="25765" y="4631"/>
                    <a:pt x="25805" y="4633"/>
                    <a:pt x="25812" y="4633"/>
                  </a:cubicBezTo>
                  <a:cubicBezTo>
                    <a:pt x="26122" y="4633"/>
                    <a:pt x="26357" y="4397"/>
                    <a:pt x="26357" y="4083"/>
                  </a:cubicBezTo>
                  <a:cubicBezTo>
                    <a:pt x="26357" y="3775"/>
                    <a:pt x="26129" y="3543"/>
                    <a:pt x="25827" y="3543"/>
                  </a:cubicBezTo>
                  <a:lnTo>
                    <a:pt x="17256" y="3549"/>
                  </a:lnTo>
                  <a:cubicBezTo>
                    <a:pt x="17245" y="3547"/>
                    <a:pt x="17187" y="3543"/>
                    <a:pt x="17178" y="3543"/>
                  </a:cubicBezTo>
                  <a:close/>
                  <a:moveTo>
                    <a:pt x="41722" y="7196"/>
                  </a:moveTo>
                  <a:lnTo>
                    <a:pt x="41722" y="78527"/>
                  </a:lnTo>
                  <a:lnTo>
                    <a:pt x="1739" y="78527"/>
                  </a:lnTo>
                  <a:lnTo>
                    <a:pt x="1739" y="7196"/>
                  </a:lnTo>
                  <a:close/>
                  <a:moveTo>
                    <a:pt x="1488" y="6694"/>
                  </a:moveTo>
                  <a:cubicBezTo>
                    <a:pt x="1349" y="6694"/>
                    <a:pt x="1237" y="6806"/>
                    <a:pt x="1237" y="6945"/>
                  </a:cubicBezTo>
                  <a:lnTo>
                    <a:pt x="1237" y="78778"/>
                  </a:lnTo>
                  <a:cubicBezTo>
                    <a:pt x="1237" y="78917"/>
                    <a:pt x="1349" y="79029"/>
                    <a:pt x="1488" y="79029"/>
                  </a:cubicBezTo>
                  <a:lnTo>
                    <a:pt x="41972" y="79029"/>
                  </a:lnTo>
                  <a:cubicBezTo>
                    <a:pt x="42111" y="79029"/>
                    <a:pt x="42223" y="78917"/>
                    <a:pt x="42223" y="78778"/>
                  </a:cubicBezTo>
                  <a:lnTo>
                    <a:pt x="42223" y="6945"/>
                  </a:lnTo>
                  <a:cubicBezTo>
                    <a:pt x="42223" y="6806"/>
                    <a:pt x="42111" y="6694"/>
                    <a:pt x="41972" y="6694"/>
                  </a:cubicBezTo>
                  <a:close/>
                  <a:moveTo>
                    <a:pt x="7894" y="81457"/>
                  </a:moveTo>
                  <a:cubicBezTo>
                    <a:pt x="7754" y="81457"/>
                    <a:pt x="7642" y="81569"/>
                    <a:pt x="7642" y="81708"/>
                  </a:cubicBezTo>
                  <a:lnTo>
                    <a:pt x="7642" y="81926"/>
                  </a:lnTo>
                  <a:cubicBezTo>
                    <a:pt x="7642" y="82065"/>
                    <a:pt x="7754" y="82177"/>
                    <a:pt x="7894" y="82177"/>
                  </a:cubicBezTo>
                  <a:lnTo>
                    <a:pt x="9495" y="82177"/>
                  </a:lnTo>
                  <a:cubicBezTo>
                    <a:pt x="9625" y="82177"/>
                    <a:pt x="9734" y="82077"/>
                    <a:pt x="9744" y="81947"/>
                  </a:cubicBezTo>
                  <a:lnTo>
                    <a:pt x="9764" y="81729"/>
                  </a:lnTo>
                  <a:cubicBezTo>
                    <a:pt x="9776" y="81582"/>
                    <a:pt x="9660" y="81457"/>
                    <a:pt x="9512" y="81457"/>
                  </a:cubicBezTo>
                  <a:close/>
                  <a:moveTo>
                    <a:pt x="22144" y="81995"/>
                  </a:moveTo>
                  <a:lnTo>
                    <a:pt x="22144" y="82911"/>
                  </a:lnTo>
                  <a:lnTo>
                    <a:pt x="21208" y="82911"/>
                  </a:lnTo>
                  <a:lnTo>
                    <a:pt x="21208" y="81995"/>
                  </a:lnTo>
                  <a:close/>
                  <a:moveTo>
                    <a:pt x="33797" y="83129"/>
                  </a:moveTo>
                  <a:cubicBezTo>
                    <a:pt x="33798" y="83130"/>
                    <a:pt x="33798" y="83130"/>
                    <a:pt x="33798" y="83131"/>
                  </a:cubicBezTo>
                  <a:lnTo>
                    <a:pt x="33797" y="83129"/>
                  </a:lnTo>
                  <a:close/>
                  <a:moveTo>
                    <a:pt x="21046" y="81493"/>
                  </a:moveTo>
                  <a:cubicBezTo>
                    <a:pt x="20857" y="81493"/>
                    <a:pt x="20705" y="81646"/>
                    <a:pt x="20706" y="81835"/>
                  </a:cubicBezTo>
                  <a:lnTo>
                    <a:pt x="20706" y="83091"/>
                  </a:lnTo>
                  <a:cubicBezTo>
                    <a:pt x="20706" y="83268"/>
                    <a:pt x="20860" y="83413"/>
                    <a:pt x="21048" y="83413"/>
                  </a:cubicBezTo>
                  <a:lnTo>
                    <a:pt x="22304" y="83413"/>
                  </a:lnTo>
                  <a:lnTo>
                    <a:pt x="22304" y="83415"/>
                  </a:lnTo>
                  <a:cubicBezTo>
                    <a:pt x="22492" y="83415"/>
                    <a:pt x="22645" y="83268"/>
                    <a:pt x="22646" y="83091"/>
                  </a:cubicBezTo>
                  <a:lnTo>
                    <a:pt x="22646" y="81835"/>
                  </a:lnTo>
                  <a:cubicBezTo>
                    <a:pt x="22646" y="81647"/>
                    <a:pt x="22500" y="81493"/>
                    <a:pt x="22322" y="81493"/>
                  </a:cubicBezTo>
                  <a:lnTo>
                    <a:pt x="21048" y="81493"/>
                  </a:lnTo>
                  <a:cubicBezTo>
                    <a:pt x="21047" y="81493"/>
                    <a:pt x="21047" y="81493"/>
                    <a:pt x="21046" y="81493"/>
                  </a:cubicBezTo>
                  <a:close/>
                  <a:moveTo>
                    <a:pt x="33684" y="81407"/>
                  </a:moveTo>
                  <a:cubicBezTo>
                    <a:pt x="33624" y="81407"/>
                    <a:pt x="33563" y="81420"/>
                    <a:pt x="33508" y="81446"/>
                  </a:cubicBezTo>
                  <a:cubicBezTo>
                    <a:pt x="33483" y="81458"/>
                    <a:pt x="33460" y="81476"/>
                    <a:pt x="33441" y="81496"/>
                  </a:cubicBezTo>
                  <a:lnTo>
                    <a:pt x="32861" y="82093"/>
                  </a:lnTo>
                  <a:cubicBezTo>
                    <a:pt x="32755" y="82198"/>
                    <a:pt x="32695" y="82342"/>
                    <a:pt x="32696" y="82490"/>
                  </a:cubicBezTo>
                  <a:cubicBezTo>
                    <a:pt x="32696" y="82668"/>
                    <a:pt x="32777" y="82796"/>
                    <a:pt x="32861" y="82904"/>
                  </a:cubicBezTo>
                  <a:lnTo>
                    <a:pt x="33442" y="83485"/>
                  </a:lnTo>
                  <a:cubicBezTo>
                    <a:pt x="33505" y="83551"/>
                    <a:pt x="33593" y="83587"/>
                    <a:pt x="33683" y="83587"/>
                  </a:cubicBezTo>
                  <a:lnTo>
                    <a:pt x="33683" y="83587"/>
                  </a:lnTo>
                  <a:cubicBezTo>
                    <a:pt x="33987" y="83585"/>
                    <a:pt x="34139" y="83219"/>
                    <a:pt x="33924" y="83004"/>
                  </a:cubicBezTo>
                  <a:lnTo>
                    <a:pt x="33411" y="82490"/>
                  </a:lnTo>
                  <a:lnTo>
                    <a:pt x="33925" y="81975"/>
                  </a:lnTo>
                  <a:cubicBezTo>
                    <a:pt x="34060" y="81842"/>
                    <a:pt x="34060" y="81626"/>
                    <a:pt x="33925" y="81493"/>
                  </a:cubicBezTo>
                  <a:cubicBezTo>
                    <a:pt x="33906" y="81475"/>
                    <a:pt x="33883" y="81458"/>
                    <a:pt x="33859" y="81446"/>
                  </a:cubicBezTo>
                  <a:cubicBezTo>
                    <a:pt x="33804" y="81420"/>
                    <a:pt x="33744" y="81407"/>
                    <a:pt x="33684" y="81407"/>
                  </a:cubicBezTo>
                  <a:close/>
                  <a:moveTo>
                    <a:pt x="33683" y="83587"/>
                  </a:moveTo>
                  <a:cubicBezTo>
                    <a:pt x="33683" y="83587"/>
                    <a:pt x="33683" y="83587"/>
                    <a:pt x="33683" y="83587"/>
                  </a:cubicBezTo>
                  <a:lnTo>
                    <a:pt x="33684" y="83587"/>
                  </a:lnTo>
                  <a:cubicBezTo>
                    <a:pt x="33684" y="83587"/>
                    <a:pt x="33684" y="83587"/>
                    <a:pt x="33683" y="83587"/>
                  </a:cubicBezTo>
                  <a:close/>
                  <a:moveTo>
                    <a:pt x="36715" y="501"/>
                  </a:moveTo>
                  <a:cubicBezTo>
                    <a:pt x="40106" y="501"/>
                    <a:pt x="42867" y="3262"/>
                    <a:pt x="42867" y="6654"/>
                  </a:cubicBezTo>
                  <a:lnTo>
                    <a:pt x="42867" y="79324"/>
                  </a:lnTo>
                  <a:cubicBezTo>
                    <a:pt x="42867" y="82717"/>
                    <a:pt x="40106" y="85476"/>
                    <a:pt x="36715" y="85476"/>
                  </a:cubicBezTo>
                  <a:lnTo>
                    <a:pt x="6656" y="85476"/>
                  </a:lnTo>
                  <a:cubicBezTo>
                    <a:pt x="3262" y="85476"/>
                    <a:pt x="503" y="82717"/>
                    <a:pt x="503" y="79324"/>
                  </a:cubicBezTo>
                  <a:lnTo>
                    <a:pt x="503" y="6654"/>
                  </a:lnTo>
                  <a:cubicBezTo>
                    <a:pt x="503" y="3262"/>
                    <a:pt x="3262" y="501"/>
                    <a:pt x="6656" y="501"/>
                  </a:cubicBezTo>
                  <a:close/>
                  <a:moveTo>
                    <a:pt x="6656" y="0"/>
                  </a:moveTo>
                  <a:cubicBezTo>
                    <a:pt x="2986" y="0"/>
                    <a:pt x="1" y="2985"/>
                    <a:pt x="1" y="6655"/>
                  </a:cubicBezTo>
                  <a:lnTo>
                    <a:pt x="1" y="79324"/>
                  </a:lnTo>
                  <a:cubicBezTo>
                    <a:pt x="1" y="82995"/>
                    <a:pt x="2986" y="85980"/>
                    <a:pt x="6656" y="85980"/>
                  </a:cubicBezTo>
                  <a:lnTo>
                    <a:pt x="36715" y="85980"/>
                  </a:lnTo>
                  <a:cubicBezTo>
                    <a:pt x="40383" y="85980"/>
                    <a:pt x="43370" y="82993"/>
                    <a:pt x="43370" y="79324"/>
                  </a:cubicBezTo>
                  <a:lnTo>
                    <a:pt x="43370" y="6655"/>
                  </a:lnTo>
                  <a:cubicBezTo>
                    <a:pt x="43370" y="2985"/>
                    <a:pt x="40384" y="0"/>
                    <a:pt x="367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" name="Picture 4">
              <a:hlinkClick r:id="rId6"/>
              <a:extLst>
                <a:ext uri="{FF2B5EF4-FFF2-40B4-BE49-F238E27FC236}">
                  <a16:creationId xmlns:a16="http://schemas.microsoft.com/office/drawing/2014/main" id="{48986735-BF2B-47D4-BC4D-4019BC1939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754138" y="950782"/>
              <a:ext cx="1864385" cy="3620274"/>
            </a:xfrm>
            <a:prstGeom prst="rect">
              <a:avLst/>
            </a:prstGeom>
          </p:spPr>
        </p:pic>
      </p:grpSp>
      <p:sp>
        <p:nvSpPr>
          <p:cNvPr id="19" name="Google Shape;148;p4">
            <a:extLst>
              <a:ext uri="{FF2B5EF4-FFF2-40B4-BE49-F238E27FC236}">
                <a16:creationId xmlns:a16="http://schemas.microsoft.com/office/drawing/2014/main" id="{F0848BF3-2781-4D05-A161-EEB82F344186}"/>
              </a:ext>
            </a:extLst>
          </p:cNvPr>
          <p:cNvSpPr/>
          <p:nvPr/>
        </p:nvSpPr>
        <p:spPr>
          <a:xfrm>
            <a:off x="5265788" y="2188865"/>
            <a:ext cx="108000" cy="108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148;p4">
            <a:extLst>
              <a:ext uri="{FF2B5EF4-FFF2-40B4-BE49-F238E27FC236}">
                <a16:creationId xmlns:a16="http://schemas.microsoft.com/office/drawing/2014/main" id="{9C52B0D2-951F-4E70-88B4-CDA1E83751FC}"/>
              </a:ext>
            </a:extLst>
          </p:cNvPr>
          <p:cNvSpPr/>
          <p:nvPr/>
        </p:nvSpPr>
        <p:spPr>
          <a:xfrm>
            <a:off x="5263430" y="2709565"/>
            <a:ext cx="108000" cy="10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148;p4">
            <a:extLst>
              <a:ext uri="{FF2B5EF4-FFF2-40B4-BE49-F238E27FC236}">
                <a16:creationId xmlns:a16="http://schemas.microsoft.com/office/drawing/2014/main" id="{61886F0C-6AB2-4409-B26F-FCC442A4C6DE}"/>
              </a:ext>
            </a:extLst>
          </p:cNvPr>
          <p:cNvSpPr/>
          <p:nvPr/>
        </p:nvSpPr>
        <p:spPr>
          <a:xfrm>
            <a:off x="5264410" y="3213596"/>
            <a:ext cx="108000" cy="108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6" name="Google Shape;146;p4"/>
          <p:cNvCxnSpPr>
            <a:cxnSpLocks/>
          </p:cNvCxnSpPr>
          <p:nvPr/>
        </p:nvCxnSpPr>
        <p:spPr>
          <a:xfrm>
            <a:off x="-1" y="119091"/>
            <a:ext cx="2940683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49411"/>
              </a:srgbClr>
            </a:outerShdw>
          </a:effectLst>
        </p:spPr>
      </p:cxnSp>
      <p:sp>
        <p:nvSpPr>
          <p:cNvPr id="25" name="Google Shape;160;gcfa58753de_2_7">
            <a:extLst>
              <a:ext uri="{FF2B5EF4-FFF2-40B4-BE49-F238E27FC236}">
                <a16:creationId xmlns:a16="http://schemas.microsoft.com/office/drawing/2014/main" id="{B46262EF-2914-449E-94EC-6536C587FAD9}"/>
              </a:ext>
            </a:extLst>
          </p:cNvPr>
          <p:cNvSpPr txBox="1">
            <a:spLocks/>
          </p:cNvSpPr>
          <p:nvPr/>
        </p:nvSpPr>
        <p:spPr>
          <a:xfrm>
            <a:off x="-295276" y="4631890"/>
            <a:ext cx="2480523" cy="3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Font typeface="Montserrat"/>
              <a:buNone/>
            </a:pPr>
            <a:endParaRPr lang="fr-FR" sz="1000">
              <a:solidFill>
                <a:srgbClr val="FFC000"/>
              </a:solidFill>
            </a:endParaRPr>
          </a:p>
          <a:p>
            <a:pPr marL="0" indent="0" algn="ctr">
              <a:buFont typeface="Montserrat"/>
              <a:buNone/>
            </a:pPr>
            <a:r>
              <a:rPr lang="fr-FR" sz="1000">
                <a:solidFill>
                  <a:srgbClr val="FFC00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https://bit.ly/check-my-skin</a:t>
            </a:r>
            <a:endParaRPr lang="fr-FR" sz="10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21;p2">
            <a:extLst>
              <a:ext uri="{FF2B5EF4-FFF2-40B4-BE49-F238E27FC236}">
                <a16:creationId xmlns:a16="http://schemas.microsoft.com/office/drawing/2014/main" id="{606714C5-3C23-4469-AC1A-5E5282007DA9}"/>
              </a:ext>
            </a:extLst>
          </p:cNvPr>
          <p:cNvSpPr txBox="1"/>
          <p:nvPr/>
        </p:nvSpPr>
        <p:spPr>
          <a:xfrm>
            <a:off x="-1" y="119091"/>
            <a:ext cx="3067050" cy="57930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 ExtraBold"/>
              <a:buNone/>
            </a:pPr>
            <a:r>
              <a:rPr lang="fr-FR" sz="2400" dirty="0">
                <a:solidFill>
                  <a:srgbClr val="FFAB40"/>
                </a:solidFill>
                <a:latin typeface="Montserrat ExtraBold"/>
                <a:sym typeface="Montserrat ExtraBold"/>
              </a:rPr>
              <a:t>NOTRE </a:t>
            </a:r>
            <a:r>
              <a:rPr lang="fr-FR" sz="2400" dirty="0">
                <a:solidFill>
                  <a:srgbClr val="FFAB40"/>
                </a:solidFill>
                <a:latin typeface="Montserrat ExtraBold"/>
              </a:rPr>
              <a:t>PRODUIT</a:t>
            </a:r>
            <a:endParaRPr lang="fr-FR" sz="2400" dirty="0">
              <a:solidFill>
                <a:srgbClr val="FFAB40"/>
              </a:solidFill>
              <a:latin typeface="Montserrat ExtraBold"/>
              <a:sym typeface="Montserrat ExtraBold"/>
            </a:endParaRPr>
          </a:p>
        </p:txBody>
      </p:sp>
      <p:sp>
        <p:nvSpPr>
          <p:cNvPr id="156" name="Google Shape;156;gcfa58753de_2_7"/>
          <p:cNvSpPr txBox="1"/>
          <p:nvPr/>
        </p:nvSpPr>
        <p:spPr>
          <a:xfrm>
            <a:off x="8325133" y="4778548"/>
            <a:ext cx="8190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</a:pPr>
            <a:r>
              <a:rPr lang="fr-FR" sz="12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Page 3</a:t>
            </a:r>
            <a:endParaRPr sz="1200" b="1" i="0" u="none" strike="noStrike" cap="non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9" name="Google Shape;159;gcfa58753de_2_7"/>
          <p:cNvCxnSpPr>
            <a:cxnSpLocks/>
          </p:cNvCxnSpPr>
          <p:nvPr/>
        </p:nvCxnSpPr>
        <p:spPr>
          <a:xfrm>
            <a:off x="0" y="109565"/>
            <a:ext cx="3067050" cy="9526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49410"/>
              </a:srgbClr>
            </a:outerShdw>
          </a:effectLst>
        </p:spPr>
      </p:cxnSp>
      <p:sp>
        <p:nvSpPr>
          <p:cNvPr id="160" name="Google Shape;160;gcfa58753de_2_7"/>
          <p:cNvSpPr txBox="1">
            <a:spLocks noGrp="1"/>
          </p:cNvSpPr>
          <p:nvPr>
            <p:ph type="body" idx="4294967295"/>
          </p:nvPr>
        </p:nvSpPr>
        <p:spPr>
          <a:xfrm>
            <a:off x="2147549" y="1037550"/>
            <a:ext cx="4848900" cy="15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 dirty="0">
                <a:solidFill>
                  <a:schemeClr val="lt1"/>
                </a:solidFill>
                <a:hlinkClick r:id="rId3"/>
              </a:rPr>
              <a:t>https://bit.ly/check-my-skin</a:t>
            </a:r>
            <a:endParaRPr sz="2300" b="1" dirty="0">
              <a:solidFill>
                <a:schemeClr val="l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C730F6-D27E-449D-B610-EB0A7C4E1E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4895" y="2336799"/>
            <a:ext cx="1674207" cy="165712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5"/>
          <p:cNvSpPr txBox="1"/>
          <p:nvPr/>
        </p:nvSpPr>
        <p:spPr>
          <a:xfrm>
            <a:off x="8325133" y="4778548"/>
            <a:ext cx="818867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</a:pPr>
            <a:r>
              <a:rPr lang="fr-FR" sz="1200" b="1" i="0" u="none" strike="noStrike" cap="none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Page 4</a:t>
            </a:r>
            <a:endParaRPr sz="1200" b="1" i="0" u="none" strike="noStrike" cap="none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" name="Google Shape;187;p5">
            <a:extLst>
              <a:ext uri="{FF2B5EF4-FFF2-40B4-BE49-F238E27FC236}">
                <a16:creationId xmlns:a16="http://schemas.microsoft.com/office/drawing/2014/main" id="{14574B02-D48D-4933-804B-B9BE437DB308}"/>
              </a:ext>
            </a:extLst>
          </p:cNvPr>
          <p:cNvSpPr txBox="1"/>
          <p:nvPr/>
        </p:nvSpPr>
        <p:spPr>
          <a:xfrm>
            <a:off x="1" y="1046538"/>
            <a:ext cx="9144000" cy="4096961"/>
          </a:xfrm>
          <a:prstGeom prst="rect">
            <a:avLst/>
          </a:prstGeom>
          <a:solidFill>
            <a:srgbClr val="001633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chemeClr val="accent1"/>
              </a:buClr>
              <a:buSzPts val="1400"/>
            </a:pPr>
            <a:endParaRPr lang="fr-FR" sz="10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" name="Google Shape;165;p5"/>
          <p:cNvSpPr txBox="1">
            <a:spLocks noGrp="1"/>
          </p:cNvSpPr>
          <p:nvPr>
            <p:ph type="ctrTitle"/>
          </p:nvPr>
        </p:nvSpPr>
        <p:spPr>
          <a:xfrm>
            <a:off x="132486" y="626997"/>
            <a:ext cx="5442900" cy="423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 sz="1100" dirty="0"/>
              <a:t>Publiées par la </a:t>
            </a:r>
            <a:r>
              <a:rPr lang="fr-FR" sz="1600" dirty="0"/>
              <a:t>HARVARD MEDICAL SCHOOL </a:t>
            </a:r>
            <a:r>
              <a:rPr lang="fr-FR" sz="1100" dirty="0"/>
              <a:t>en juin 2018</a:t>
            </a:r>
            <a:br>
              <a:rPr lang="fr-FR" sz="1500" dirty="0"/>
            </a:br>
            <a:br>
              <a:rPr lang="fr-FR" sz="700" dirty="0"/>
            </a:br>
            <a:endParaRPr sz="1500" dirty="0"/>
          </a:p>
        </p:txBody>
      </p:sp>
      <p:sp>
        <p:nvSpPr>
          <p:cNvPr id="166" name="Google Shape;166;p5"/>
          <p:cNvSpPr txBox="1"/>
          <p:nvPr/>
        </p:nvSpPr>
        <p:spPr>
          <a:xfrm>
            <a:off x="10819" y="100452"/>
            <a:ext cx="2675232" cy="565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0" i="0" u="none" strike="noStrike" cap="none" dirty="0">
                <a:solidFill>
                  <a:srgbClr val="FFAB4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NOS DONNEES</a:t>
            </a:r>
            <a:endParaRPr sz="2400" b="0" i="0" u="none" strike="noStrike" cap="none" dirty="0">
              <a:solidFill>
                <a:srgbClr val="FFAB4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167" name="Google Shape;167;p5"/>
          <p:cNvCxnSpPr>
            <a:cxnSpLocks/>
          </p:cNvCxnSpPr>
          <p:nvPr/>
        </p:nvCxnSpPr>
        <p:spPr>
          <a:xfrm>
            <a:off x="0" y="105889"/>
            <a:ext cx="2686051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49803"/>
              </a:srgbClr>
            </a:outerShdw>
          </a:effectLst>
        </p:spPr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9C313EC-C3E8-426F-8CC0-E2D054CB9324}"/>
              </a:ext>
            </a:extLst>
          </p:cNvPr>
          <p:cNvGrpSpPr/>
          <p:nvPr/>
        </p:nvGrpSpPr>
        <p:grpSpPr>
          <a:xfrm>
            <a:off x="587888" y="1069788"/>
            <a:ext cx="3654198" cy="1070810"/>
            <a:chOff x="587888" y="898338"/>
            <a:chExt cx="3654198" cy="1070810"/>
          </a:xfrm>
        </p:grpSpPr>
        <p:sp>
          <p:nvSpPr>
            <p:cNvPr id="168" name="Google Shape;168;p5"/>
            <p:cNvSpPr txBox="1"/>
            <p:nvPr/>
          </p:nvSpPr>
          <p:spPr>
            <a:xfrm>
              <a:off x="587888" y="898338"/>
              <a:ext cx="2241492" cy="10708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Montserrat ExtraBold"/>
                <a:buNone/>
              </a:pPr>
              <a:r>
                <a:rPr lang="fr-FR" sz="5500" b="1" i="0" u="none" strike="noStrike" cap="none" dirty="0">
                  <a:solidFill>
                    <a:schemeClr val="lt1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10</a:t>
              </a:r>
              <a:r>
                <a:rPr lang="fr-FR" sz="2000" b="1" i="0" u="none" strike="noStrike" cap="none" dirty="0">
                  <a:solidFill>
                    <a:schemeClr val="lt1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 </a:t>
              </a:r>
              <a:r>
                <a:rPr lang="fr-FR" sz="5500" b="1" i="0" u="none" strike="noStrike" cap="none" dirty="0">
                  <a:solidFill>
                    <a:schemeClr val="lt1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K</a:t>
              </a:r>
              <a:endParaRPr sz="5500" b="1" i="0" u="none" strike="noStrike" cap="none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69" name="Google Shape;169;p5"/>
            <p:cNvSpPr txBox="1"/>
            <p:nvPr/>
          </p:nvSpPr>
          <p:spPr>
            <a:xfrm>
              <a:off x="1940002" y="1213932"/>
              <a:ext cx="2302084" cy="5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accent1"/>
                </a:buClr>
                <a:buSzPts val="1400"/>
                <a:buFont typeface="Montserrat"/>
                <a:buNone/>
              </a:pPr>
              <a:r>
                <a:rPr lang="fr-FR" sz="2000" b="1" i="0" u="none" strike="noStrike" cap="none" dirty="0">
                  <a:solidFill>
                    <a:schemeClr val="accen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Images</a:t>
              </a:r>
              <a:endParaRPr sz="1400" b="1" i="0" u="none" strike="noStrike" cap="none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170" name="Google Shape;170;p5"/>
            <p:cNvCxnSpPr/>
            <p:nvPr/>
          </p:nvCxnSpPr>
          <p:spPr>
            <a:xfrm>
              <a:off x="1107644" y="1823874"/>
              <a:ext cx="1244009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FFFFFF">
                  <a:alpha val="49803"/>
                </a:srgbClr>
              </a:outerShdw>
            </a:effectLst>
          </p:spPr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F7E847C-F5B4-4E82-B312-1172AEBE819A}"/>
              </a:ext>
            </a:extLst>
          </p:cNvPr>
          <p:cNvGrpSpPr/>
          <p:nvPr/>
        </p:nvGrpSpPr>
        <p:grpSpPr>
          <a:xfrm>
            <a:off x="4081883" y="1046539"/>
            <a:ext cx="4838279" cy="1516911"/>
            <a:chOff x="4081883" y="875089"/>
            <a:chExt cx="4833518" cy="1516911"/>
          </a:xfrm>
        </p:grpSpPr>
        <p:cxnSp>
          <p:nvCxnSpPr>
            <p:cNvPr id="176" name="Google Shape;176;p5"/>
            <p:cNvCxnSpPr/>
            <p:nvPr/>
          </p:nvCxnSpPr>
          <p:spPr>
            <a:xfrm>
              <a:off x="5034265" y="1816979"/>
              <a:ext cx="553452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FFFFFF">
                  <a:alpha val="49803"/>
                </a:srgbClr>
              </a:outerShdw>
            </a:effectLst>
          </p:spPr>
        </p:cxn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4FEC77A-198C-45B2-AFFA-60F18FB20E6B}"/>
                </a:ext>
              </a:extLst>
            </p:cNvPr>
            <p:cNvGrpSpPr/>
            <p:nvPr/>
          </p:nvGrpSpPr>
          <p:grpSpPr>
            <a:xfrm>
              <a:off x="4081883" y="875089"/>
              <a:ext cx="4833518" cy="1516911"/>
              <a:chOff x="4081883" y="875089"/>
              <a:chExt cx="4833518" cy="1516911"/>
            </a:xfrm>
          </p:grpSpPr>
          <p:sp>
            <p:nvSpPr>
              <p:cNvPr id="175" name="Google Shape;175;p5"/>
              <p:cNvSpPr txBox="1"/>
              <p:nvPr/>
            </p:nvSpPr>
            <p:spPr>
              <a:xfrm>
                <a:off x="4636152" y="875089"/>
                <a:ext cx="1311442" cy="11091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3000"/>
                  <a:buFont typeface="Montserrat ExtraBold"/>
                  <a:buNone/>
                </a:pPr>
                <a:r>
                  <a:rPr lang="fr-FR" sz="5500" b="1" i="0" u="none" strike="noStrike" cap="none" dirty="0">
                    <a:solidFill>
                      <a:schemeClr val="lt1"/>
                    </a:solidFill>
                    <a:latin typeface="Montserrat ExtraBold"/>
                    <a:ea typeface="Montserrat ExtraBold"/>
                    <a:cs typeface="Montserrat ExtraBold"/>
                    <a:sym typeface="Montserrat ExtraBold"/>
                  </a:rPr>
                  <a:t>1</a:t>
                </a:r>
                <a:endParaRPr sz="5500" b="1" i="0" u="none" strike="noStrike" cap="none" dirty="0">
                  <a:solidFill>
                    <a:schemeClr val="lt1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endParaRPr>
              </a:p>
            </p:txBody>
          </p:sp>
          <p:sp>
            <p:nvSpPr>
              <p:cNvPr id="177" name="Google Shape;177;p5"/>
              <p:cNvSpPr txBox="1"/>
              <p:nvPr/>
            </p:nvSpPr>
            <p:spPr>
              <a:xfrm>
                <a:off x="5587718" y="1254720"/>
                <a:ext cx="3327683" cy="4448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1600"/>
                  </a:spcAft>
                  <a:buClr>
                    <a:schemeClr val="accent1"/>
                  </a:buClr>
                  <a:buSzPts val="1400"/>
                  <a:buFont typeface="Montserrat"/>
                  <a:buNone/>
                </a:pPr>
                <a:r>
                  <a:rPr lang="fr-FR" sz="2000" b="1" i="0" u="none" strike="noStrike" cap="none" dirty="0">
                    <a:solidFill>
                      <a:schemeClr val="accent1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Fichier</a:t>
                </a:r>
                <a:r>
                  <a:rPr lang="fr-FR" sz="1400" b="1" i="0" u="none" strike="noStrike" cap="none" dirty="0">
                    <a:solidFill>
                      <a:schemeClr val="accent1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 </a:t>
                </a:r>
                <a:r>
                  <a:rPr lang="fr-FR" b="0" i="0" u="none" strike="noStrike" cap="none" dirty="0">
                    <a:solidFill>
                      <a:schemeClr val="accent1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patients</a:t>
                </a:r>
                <a:endParaRPr dirty="0"/>
              </a:p>
            </p:txBody>
          </p:sp>
          <p:sp>
            <p:nvSpPr>
              <p:cNvPr id="178" name="Google Shape;178;p5"/>
              <p:cNvSpPr txBox="1"/>
              <p:nvPr/>
            </p:nvSpPr>
            <p:spPr>
              <a:xfrm>
                <a:off x="5770945" y="1593996"/>
                <a:ext cx="3130349" cy="79800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457200" marR="0" lvl="0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600"/>
                  </a:spcAft>
                  <a:buClr>
                    <a:schemeClr val="accent1"/>
                  </a:buClr>
                  <a:buSzPts val="1400"/>
                  <a:buFont typeface="Montserrat"/>
                  <a:buNone/>
                </a:pPr>
                <a:r>
                  <a:rPr lang="fr-FR" sz="1200" b="1" i="0" u="none" strike="noStrike" cap="none" dirty="0">
                    <a:solidFill>
                      <a:schemeClr val="lt1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Age</a:t>
                </a:r>
              </a:p>
              <a:p>
                <a:pPr marL="457200" marR="0" lvl="0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600"/>
                  </a:spcAft>
                  <a:buClr>
                    <a:schemeClr val="accent1"/>
                  </a:buClr>
                  <a:buSzPts val="1400"/>
                  <a:buFont typeface="Montserrat"/>
                  <a:buNone/>
                </a:pPr>
                <a:r>
                  <a:rPr lang="fr-FR" sz="1200" b="1" i="0" u="none" strike="noStrike" cap="none" dirty="0">
                    <a:solidFill>
                      <a:schemeClr val="lt1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	Genre</a:t>
                </a:r>
                <a:endParaRPr lang="fr-FR" sz="1200" b="1" dirty="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marL="457200" marR="0" lvl="0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600"/>
                  </a:spcAft>
                  <a:buClr>
                    <a:schemeClr val="accent1"/>
                  </a:buClr>
                  <a:buSzPts val="1400"/>
                  <a:buFont typeface="Montserrat"/>
                  <a:buNone/>
                </a:pPr>
                <a:r>
                  <a:rPr lang="fr-FR" sz="1200" b="1" i="0" u="none" strike="noStrike" cap="none" dirty="0">
                    <a:solidFill>
                      <a:schemeClr val="lt1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		L</a:t>
                </a:r>
                <a:r>
                  <a:rPr lang="fr-FR" sz="1200" b="1" dirty="0">
                    <a:solidFill>
                      <a:schemeClr val="lt1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ocalisation des lésions</a:t>
                </a:r>
                <a:endParaRPr sz="1400" b="1" i="0" u="none" strike="noStrike" cap="none" dirty="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4081883" y="1305037"/>
                <a:ext cx="450665" cy="472602"/>
              </a:xfrm>
              <a:prstGeom prst="mathPlus">
                <a:avLst>
                  <a:gd name="adj1" fmla="val 23520"/>
                </a:avLst>
              </a:prstGeom>
              <a:solidFill>
                <a:schemeClr val="bg1"/>
              </a:solidFill>
              <a:ln w="25400" cap="flat" cmpd="sng">
                <a:noFill/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bg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aphicFrame>
        <p:nvGraphicFramePr>
          <p:cNvPr id="180" name="Google Shape;180;p5"/>
          <p:cNvGraphicFramePr/>
          <p:nvPr>
            <p:extLst>
              <p:ext uri="{D42A27DB-BD31-4B8C-83A1-F6EECF244321}">
                <p14:modId xmlns:p14="http://schemas.microsoft.com/office/powerpoint/2010/main" val="30066064"/>
              </p:ext>
            </p:extLst>
          </p:nvPr>
        </p:nvGraphicFramePr>
        <p:xfrm>
          <a:off x="395189" y="2280728"/>
          <a:ext cx="3820475" cy="26809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4" name="Group 13">
            <a:extLst>
              <a:ext uri="{FF2B5EF4-FFF2-40B4-BE49-F238E27FC236}">
                <a16:creationId xmlns:a16="http://schemas.microsoft.com/office/drawing/2014/main" id="{A37BE81F-03A5-454B-BCD5-9778418517CE}"/>
              </a:ext>
            </a:extLst>
          </p:cNvPr>
          <p:cNvGrpSpPr/>
          <p:nvPr/>
        </p:nvGrpSpPr>
        <p:grpSpPr>
          <a:xfrm>
            <a:off x="4627547" y="3518857"/>
            <a:ext cx="4520179" cy="1570500"/>
            <a:chOff x="4636152" y="3321468"/>
            <a:chExt cx="4520179" cy="1570500"/>
          </a:xfrm>
        </p:grpSpPr>
        <p:sp>
          <p:nvSpPr>
            <p:cNvPr id="181" name="Google Shape;181;p5"/>
            <p:cNvSpPr txBox="1"/>
            <p:nvPr/>
          </p:nvSpPr>
          <p:spPr>
            <a:xfrm>
              <a:off x="4636152" y="3321468"/>
              <a:ext cx="1311442" cy="10708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Montserrat ExtraBold"/>
                <a:buNone/>
              </a:pPr>
              <a:r>
                <a:rPr lang="fr-FR" sz="5500" b="1" i="0" u="none" strike="noStrike" cap="none" dirty="0">
                  <a:solidFill>
                    <a:schemeClr val="lt1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3</a:t>
              </a:r>
              <a:endParaRPr sz="5500" b="1" i="0" u="none" strike="noStrike" cap="none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cxnSp>
          <p:nvCxnSpPr>
            <p:cNvPr id="182" name="Google Shape;182;p5"/>
            <p:cNvCxnSpPr/>
            <p:nvPr/>
          </p:nvCxnSpPr>
          <p:spPr>
            <a:xfrm>
              <a:off x="5015199" y="4245360"/>
              <a:ext cx="553452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FFFFFF">
                  <a:alpha val="49803"/>
                </a:srgbClr>
              </a:outerShdw>
            </a:effectLst>
          </p:spPr>
        </p:cxnSp>
        <p:sp>
          <p:nvSpPr>
            <p:cNvPr id="183" name="Google Shape;183;p5"/>
            <p:cNvSpPr txBox="1"/>
            <p:nvPr/>
          </p:nvSpPr>
          <p:spPr>
            <a:xfrm>
              <a:off x="5587717" y="3692242"/>
              <a:ext cx="3568614" cy="3939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accent1"/>
                </a:buClr>
                <a:buSzPts val="1400"/>
                <a:buFont typeface="Montserrat"/>
                <a:buNone/>
              </a:pPr>
              <a:r>
                <a:rPr lang="fr-FR" sz="1400" b="0" i="0" u="none" strike="noStrike" cap="none" dirty="0">
                  <a:solidFill>
                    <a:schemeClr val="accen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Niveaux de </a:t>
              </a:r>
              <a:r>
                <a:rPr lang="fr-FR" sz="2000" b="1" i="0" u="none" strike="noStrike" cap="none" dirty="0">
                  <a:solidFill>
                    <a:schemeClr val="accen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gravité</a:t>
              </a:r>
              <a:endParaRPr sz="2000" b="1" i="0" u="none" strike="noStrike" cap="none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87" name="Google Shape;187;p5"/>
            <p:cNvSpPr txBox="1"/>
            <p:nvPr/>
          </p:nvSpPr>
          <p:spPr>
            <a:xfrm>
              <a:off x="5749966" y="4084571"/>
              <a:ext cx="2636798" cy="8073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marR="0" lvl="0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1"/>
                </a:buClr>
                <a:buSzPts val="1400"/>
                <a:buFont typeface="Montserrat"/>
                <a:buNone/>
              </a:pPr>
              <a:r>
                <a:rPr lang="fr-FR" sz="1000" b="1" i="0" u="none" strike="noStrike" cap="none" dirty="0">
                  <a:solidFill>
                    <a:schemeClr val="bg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BENIN</a:t>
              </a:r>
            </a:p>
            <a:p>
              <a:pPr marL="457200" marR="0" lvl="0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1"/>
                </a:buClr>
                <a:buSzPts val="1400"/>
                <a:buFont typeface="Montserrat"/>
                <a:buNone/>
              </a:pPr>
              <a:r>
                <a:rPr lang="fr-FR" sz="1000" b="1" dirty="0">
                  <a:solidFill>
                    <a:schemeClr val="bg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SUSPECT</a:t>
              </a:r>
            </a:p>
            <a:p>
              <a:pPr marL="457200" marR="0" lvl="0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1"/>
                </a:buClr>
                <a:buSzPts val="1400"/>
                <a:buFont typeface="Montserrat"/>
                <a:buNone/>
              </a:pPr>
              <a:r>
                <a:rPr lang="fr-FR" sz="1000" b="1" dirty="0">
                  <a:solidFill>
                    <a:schemeClr val="bg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RISQUE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9CAB848-8E82-4DC4-8590-71E590201BD5}"/>
              </a:ext>
            </a:extLst>
          </p:cNvPr>
          <p:cNvGrpSpPr/>
          <p:nvPr/>
        </p:nvGrpSpPr>
        <p:grpSpPr>
          <a:xfrm>
            <a:off x="4636698" y="2399313"/>
            <a:ext cx="4528784" cy="1153834"/>
            <a:chOff x="4627547" y="2335523"/>
            <a:chExt cx="4528784" cy="1153834"/>
          </a:xfrm>
        </p:grpSpPr>
        <p:sp>
          <p:nvSpPr>
            <p:cNvPr id="171" name="Google Shape;171;p5"/>
            <p:cNvSpPr txBox="1"/>
            <p:nvPr/>
          </p:nvSpPr>
          <p:spPr>
            <a:xfrm>
              <a:off x="4627547" y="2335523"/>
              <a:ext cx="1311442" cy="10708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Montserrat ExtraBold"/>
                <a:buNone/>
              </a:pPr>
              <a:r>
                <a:rPr lang="fr-FR" sz="5500" b="1" i="0" u="none" strike="noStrike" cap="none" dirty="0">
                  <a:solidFill>
                    <a:schemeClr val="lt1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7</a:t>
              </a:r>
              <a:endParaRPr sz="5500" b="1" i="0" u="none" strike="noStrike" cap="none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cxnSp>
          <p:nvCxnSpPr>
            <p:cNvPr id="172" name="Google Shape;172;p5"/>
            <p:cNvCxnSpPr/>
            <p:nvPr/>
          </p:nvCxnSpPr>
          <p:spPr>
            <a:xfrm>
              <a:off x="5006594" y="3259415"/>
              <a:ext cx="553452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FFFFFF">
                  <a:alpha val="49803"/>
                </a:srgbClr>
              </a:outerShdw>
            </a:effectLst>
          </p:spPr>
        </p:cxnSp>
        <p:sp>
          <p:nvSpPr>
            <p:cNvPr id="173" name="Google Shape;173;p5"/>
            <p:cNvSpPr txBox="1"/>
            <p:nvPr/>
          </p:nvSpPr>
          <p:spPr>
            <a:xfrm>
              <a:off x="5587717" y="2708583"/>
              <a:ext cx="3568614" cy="48396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1200"/>
                </a:spcAft>
                <a:buClr>
                  <a:schemeClr val="accent1"/>
                </a:buClr>
                <a:buSzPts val="1400"/>
                <a:buFont typeface="Montserrat"/>
                <a:buNone/>
              </a:pPr>
              <a:r>
                <a:rPr lang="fr-FR" sz="1400" b="0" i="0" u="none" strike="noStrike" cap="none" dirty="0">
                  <a:solidFill>
                    <a:schemeClr val="accen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Types de </a:t>
              </a:r>
              <a:r>
                <a:rPr lang="fr-FR" sz="2000" b="1" i="0" u="none" strike="noStrike" cap="none" dirty="0">
                  <a:solidFill>
                    <a:schemeClr val="accen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lésions</a:t>
              </a:r>
              <a:endParaRPr lang="fr-FR" sz="2000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3" name="Google Shape;187;p5">
              <a:extLst>
                <a:ext uri="{FF2B5EF4-FFF2-40B4-BE49-F238E27FC236}">
                  <a16:creationId xmlns:a16="http://schemas.microsoft.com/office/drawing/2014/main" id="{194E833C-D8BC-44CD-9B9E-3BDC8A5C9665}"/>
                </a:ext>
              </a:extLst>
            </p:cNvPr>
            <p:cNvSpPr txBox="1"/>
            <p:nvPr/>
          </p:nvSpPr>
          <p:spPr>
            <a:xfrm>
              <a:off x="5749966" y="3024661"/>
              <a:ext cx="2989694" cy="4646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42900">
                <a:buClr>
                  <a:schemeClr val="accent1"/>
                </a:buClr>
                <a:buSzPts val="1400"/>
              </a:pPr>
              <a:r>
                <a:rPr lang="fr-FR" b="1" dirty="0">
                  <a:solidFill>
                    <a:schemeClr val="lt1"/>
                  </a:solidFill>
                  <a:latin typeface="Montserrat"/>
                  <a:sym typeface="Montserrat"/>
                </a:rPr>
                <a:t>fortement déséquilibrés</a:t>
              </a:r>
            </a:p>
            <a:p>
              <a:pPr marL="457200" lvl="0" indent="-342900">
                <a:buClr>
                  <a:schemeClr val="accent1"/>
                </a:buClr>
                <a:buSzPts val="1400"/>
              </a:pPr>
              <a:r>
                <a:rPr lang="fr-FR" sz="1000" dirty="0">
                  <a:solidFill>
                    <a:schemeClr val="bg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	mais  proportionnels à la réalité</a:t>
              </a:r>
            </a:p>
          </p:txBody>
        </p:sp>
      </p:grpSp>
      <p:sp>
        <p:nvSpPr>
          <p:cNvPr id="45" name="Google Shape;187;p5">
            <a:extLst>
              <a:ext uri="{FF2B5EF4-FFF2-40B4-BE49-F238E27FC236}">
                <a16:creationId xmlns:a16="http://schemas.microsoft.com/office/drawing/2014/main" id="{2C82AE6C-6C79-4B40-B789-3C137D18BF86}"/>
              </a:ext>
            </a:extLst>
          </p:cNvPr>
          <p:cNvSpPr txBox="1"/>
          <p:nvPr/>
        </p:nvSpPr>
        <p:spPr>
          <a:xfrm>
            <a:off x="708481" y="1106919"/>
            <a:ext cx="3176096" cy="1123926"/>
          </a:xfrm>
          <a:prstGeom prst="rect">
            <a:avLst/>
          </a:prstGeom>
          <a:solidFill>
            <a:srgbClr val="001633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chemeClr val="accent1"/>
              </a:buClr>
              <a:buSzPts val="1400"/>
            </a:pPr>
            <a:endParaRPr lang="fr-FR" sz="10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" name="Google Shape;187;p5">
            <a:extLst>
              <a:ext uri="{FF2B5EF4-FFF2-40B4-BE49-F238E27FC236}">
                <a16:creationId xmlns:a16="http://schemas.microsoft.com/office/drawing/2014/main" id="{5F6CC7D8-C8E5-4F7B-8196-8467334AA899}"/>
              </a:ext>
            </a:extLst>
          </p:cNvPr>
          <p:cNvSpPr txBox="1"/>
          <p:nvPr/>
        </p:nvSpPr>
        <p:spPr>
          <a:xfrm>
            <a:off x="4029602" y="1069788"/>
            <a:ext cx="5000097" cy="1555668"/>
          </a:xfrm>
          <a:prstGeom prst="rect">
            <a:avLst/>
          </a:prstGeom>
          <a:solidFill>
            <a:srgbClr val="001633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chemeClr val="accent1"/>
              </a:buClr>
              <a:buSzPts val="1400"/>
            </a:pPr>
            <a:endParaRPr lang="fr-FR" sz="10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" name="Google Shape;187;p5">
            <a:extLst>
              <a:ext uri="{FF2B5EF4-FFF2-40B4-BE49-F238E27FC236}">
                <a16:creationId xmlns:a16="http://schemas.microsoft.com/office/drawing/2014/main" id="{309A1CE2-B499-416C-AAA0-C50E712B78E9}"/>
              </a:ext>
            </a:extLst>
          </p:cNvPr>
          <p:cNvSpPr txBox="1"/>
          <p:nvPr/>
        </p:nvSpPr>
        <p:spPr>
          <a:xfrm>
            <a:off x="4145766" y="2163216"/>
            <a:ext cx="5000097" cy="1555668"/>
          </a:xfrm>
          <a:prstGeom prst="rect">
            <a:avLst/>
          </a:prstGeom>
          <a:solidFill>
            <a:srgbClr val="001633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chemeClr val="accent1"/>
              </a:buClr>
              <a:buSzPts val="1400"/>
            </a:pPr>
            <a:endParaRPr lang="fr-FR" sz="10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" name="Google Shape;148;p4">
            <a:extLst>
              <a:ext uri="{FF2B5EF4-FFF2-40B4-BE49-F238E27FC236}">
                <a16:creationId xmlns:a16="http://schemas.microsoft.com/office/drawing/2014/main" id="{001CD8D8-243D-4BFB-B2C3-E56429F151A7}"/>
              </a:ext>
            </a:extLst>
          </p:cNvPr>
          <p:cNvSpPr/>
          <p:nvPr/>
        </p:nvSpPr>
        <p:spPr>
          <a:xfrm>
            <a:off x="5744758" y="4402281"/>
            <a:ext cx="108000" cy="108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148;p4">
            <a:extLst>
              <a:ext uri="{FF2B5EF4-FFF2-40B4-BE49-F238E27FC236}">
                <a16:creationId xmlns:a16="http://schemas.microsoft.com/office/drawing/2014/main" id="{4DFE1A46-DEF6-4E60-A890-CBA48C166966}"/>
              </a:ext>
            </a:extLst>
          </p:cNvPr>
          <p:cNvSpPr/>
          <p:nvPr/>
        </p:nvSpPr>
        <p:spPr>
          <a:xfrm>
            <a:off x="5742400" y="4632696"/>
            <a:ext cx="108000" cy="10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148;p4">
            <a:extLst>
              <a:ext uri="{FF2B5EF4-FFF2-40B4-BE49-F238E27FC236}">
                <a16:creationId xmlns:a16="http://schemas.microsoft.com/office/drawing/2014/main" id="{3D15223E-32DC-4AF3-8C3A-F5ECA6E6A325}"/>
              </a:ext>
            </a:extLst>
          </p:cNvPr>
          <p:cNvSpPr/>
          <p:nvPr/>
        </p:nvSpPr>
        <p:spPr>
          <a:xfrm>
            <a:off x="5750637" y="4853704"/>
            <a:ext cx="108000" cy="108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Graphic spid="180" grpId="0">
        <p:bldAsOne/>
      </p:bldGraphic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32" grpId="0" animBg="1"/>
      <p:bldP spid="34" grpId="0" animBg="1"/>
      <p:bldP spid="3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6"/>
          <p:cNvSpPr txBox="1"/>
          <p:nvPr/>
        </p:nvSpPr>
        <p:spPr>
          <a:xfrm>
            <a:off x="8325133" y="4778548"/>
            <a:ext cx="818867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</a:pPr>
            <a:r>
              <a:rPr lang="fr-FR" sz="12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Page 5</a:t>
            </a:r>
            <a:endParaRPr sz="1200" b="1" i="0" u="none" strike="noStrike" cap="non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" name="Google Shape;187;p5">
            <a:extLst>
              <a:ext uri="{FF2B5EF4-FFF2-40B4-BE49-F238E27FC236}">
                <a16:creationId xmlns:a16="http://schemas.microsoft.com/office/drawing/2014/main" id="{B148C1E0-9EF9-4B60-B758-7DE1002D272E}"/>
              </a:ext>
            </a:extLst>
          </p:cNvPr>
          <p:cNvSpPr txBox="1"/>
          <p:nvPr/>
        </p:nvSpPr>
        <p:spPr>
          <a:xfrm>
            <a:off x="27269" y="663337"/>
            <a:ext cx="9116732" cy="4480162"/>
          </a:xfrm>
          <a:prstGeom prst="rect">
            <a:avLst/>
          </a:prstGeom>
          <a:solidFill>
            <a:srgbClr val="001633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chemeClr val="accent1"/>
              </a:buClr>
              <a:buSzPts val="1400"/>
            </a:pPr>
            <a:endParaRPr lang="fr-FR" sz="10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4" name="Google Shape;194;p6"/>
          <p:cNvSpPr txBox="1">
            <a:spLocks noGrp="1"/>
          </p:cNvSpPr>
          <p:nvPr>
            <p:ph type="title" idx="4"/>
          </p:nvPr>
        </p:nvSpPr>
        <p:spPr>
          <a:xfrm>
            <a:off x="0" y="155189"/>
            <a:ext cx="5090053" cy="565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-FR" dirty="0"/>
              <a:t>CYCLE DE </a:t>
            </a:r>
            <a:r>
              <a:rPr lang="fr-FR" cap="none" dirty="0"/>
              <a:t>DEVELOPPEMENT</a:t>
            </a:r>
            <a:endParaRPr cap="none" dirty="0"/>
          </a:p>
        </p:txBody>
      </p:sp>
      <p:cxnSp>
        <p:nvCxnSpPr>
          <p:cNvPr id="195" name="Google Shape;195;p6"/>
          <p:cNvCxnSpPr>
            <a:cxnSpLocks/>
          </p:cNvCxnSpPr>
          <p:nvPr/>
        </p:nvCxnSpPr>
        <p:spPr>
          <a:xfrm>
            <a:off x="-6376" y="136910"/>
            <a:ext cx="477459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49803"/>
              </a:srgbClr>
            </a:outerShdw>
          </a:effectLst>
        </p:spPr>
      </p:cxnSp>
      <p:sp>
        <p:nvSpPr>
          <p:cNvPr id="198" name="Google Shape;198;p6"/>
          <p:cNvSpPr txBox="1">
            <a:spLocks noGrp="1"/>
          </p:cNvSpPr>
          <p:nvPr>
            <p:ph type="subTitle" idx="4294967295"/>
          </p:nvPr>
        </p:nvSpPr>
        <p:spPr>
          <a:xfrm>
            <a:off x="4404973" y="1217397"/>
            <a:ext cx="1309578" cy="368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</a:pPr>
            <a:r>
              <a:rPr lang="fr-FR" sz="14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Images</a:t>
            </a:r>
            <a:endParaRPr sz="1400" b="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9" name="Google Shape;199;p6"/>
          <p:cNvSpPr txBox="1"/>
          <p:nvPr/>
        </p:nvSpPr>
        <p:spPr>
          <a:xfrm>
            <a:off x="4991615" y="717706"/>
            <a:ext cx="2664839" cy="423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</a:pPr>
            <a:r>
              <a:rPr lang="fr-FR" sz="1500" b="0" i="0" u="none" strike="noStrike" cap="none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Modèle à 2 branches</a:t>
            </a:r>
            <a:endParaRPr sz="1500" b="0" i="0" u="none" strike="noStrike" cap="none" dirty="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00" name="Google Shape;200;p6"/>
          <p:cNvSpPr txBox="1">
            <a:spLocks noGrp="1"/>
          </p:cNvSpPr>
          <p:nvPr>
            <p:ph type="subTitle" idx="4294967295"/>
          </p:nvPr>
        </p:nvSpPr>
        <p:spPr>
          <a:xfrm>
            <a:off x="5446392" y="4623533"/>
            <a:ext cx="1706683" cy="368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</a:pPr>
            <a:r>
              <a:rPr lang="fr-FR"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Prédiction</a:t>
            </a:r>
            <a:endParaRPr sz="1400" b="0" i="0" u="none" strike="noStrike" cap="non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" name="Google Shape;201;p6"/>
          <p:cNvSpPr txBox="1">
            <a:spLocks noGrp="1"/>
          </p:cNvSpPr>
          <p:nvPr>
            <p:ph type="subTitle" idx="4294967295"/>
          </p:nvPr>
        </p:nvSpPr>
        <p:spPr>
          <a:xfrm>
            <a:off x="6606496" y="1205298"/>
            <a:ext cx="2228879" cy="57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</a:pPr>
            <a:r>
              <a:rPr lang="fr-FR" sz="14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Données patients</a:t>
            </a:r>
            <a:endParaRPr sz="1400" b="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2" name="Google Shape;202;p6"/>
          <p:cNvSpPr/>
          <p:nvPr/>
        </p:nvSpPr>
        <p:spPr>
          <a:xfrm rot="5400000">
            <a:off x="5831227" y="2810447"/>
            <a:ext cx="985616" cy="98561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6"/>
          <p:cNvSpPr/>
          <p:nvPr/>
        </p:nvSpPr>
        <p:spPr>
          <a:xfrm rot="5400000">
            <a:off x="6087088" y="3304298"/>
            <a:ext cx="490915" cy="360038"/>
          </a:xfrm>
          <a:custGeom>
            <a:avLst/>
            <a:gdLst/>
            <a:ahLst/>
            <a:cxnLst/>
            <a:rect l="l" t="t" r="r" b="b"/>
            <a:pathLst>
              <a:path w="1616" h="1465" extrusionOk="0">
                <a:moveTo>
                  <a:pt x="887" y="0"/>
                </a:moveTo>
                <a:lnTo>
                  <a:pt x="692" y="188"/>
                </a:lnTo>
                <a:lnTo>
                  <a:pt x="1104" y="599"/>
                </a:lnTo>
                <a:lnTo>
                  <a:pt x="0" y="599"/>
                </a:lnTo>
                <a:lnTo>
                  <a:pt x="0" y="866"/>
                </a:lnTo>
                <a:lnTo>
                  <a:pt x="1104" y="866"/>
                </a:lnTo>
                <a:lnTo>
                  <a:pt x="692" y="1269"/>
                </a:lnTo>
                <a:lnTo>
                  <a:pt x="887" y="1464"/>
                </a:lnTo>
                <a:lnTo>
                  <a:pt x="1616" y="729"/>
                </a:lnTo>
                <a:lnTo>
                  <a:pt x="887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6"/>
          <p:cNvSpPr/>
          <p:nvPr/>
        </p:nvSpPr>
        <p:spPr>
          <a:xfrm rot="5400000">
            <a:off x="6267810" y="3071199"/>
            <a:ext cx="129716" cy="65864"/>
          </a:xfrm>
          <a:custGeom>
            <a:avLst/>
            <a:gdLst/>
            <a:ahLst/>
            <a:cxnLst/>
            <a:rect l="l" t="t" r="r" b="b"/>
            <a:pathLst>
              <a:path w="427" h="268" extrusionOk="0">
                <a:moveTo>
                  <a:pt x="1" y="1"/>
                </a:moveTo>
                <a:lnTo>
                  <a:pt x="1" y="268"/>
                </a:lnTo>
                <a:lnTo>
                  <a:pt x="426" y="268"/>
                </a:lnTo>
                <a:lnTo>
                  <a:pt x="4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6"/>
          <p:cNvSpPr/>
          <p:nvPr/>
        </p:nvSpPr>
        <p:spPr>
          <a:xfrm rot="5400000">
            <a:off x="6298492" y="2895916"/>
            <a:ext cx="68351" cy="65864"/>
          </a:xfrm>
          <a:custGeom>
            <a:avLst/>
            <a:gdLst/>
            <a:ahLst/>
            <a:cxnLst/>
            <a:rect l="l" t="t" r="r" b="b"/>
            <a:pathLst>
              <a:path w="225" h="268" extrusionOk="0">
                <a:moveTo>
                  <a:pt x="1" y="1"/>
                </a:moveTo>
                <a:lnTo>
                  <a:pt x="1" y="268"/>
                </a:lnTo>
                <a:lnTo>
                  <a:pt x="224" y="268"/>
                </a:lnTo>
                <a:lnTo>
                  <a:pt x="22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6"/>
          <p:cNvSpPr/>
          <p:nvPr/>
        </p:nvSpPr>
        <p:spPr>
          <a:xfrm rot="5400000">
            <a:off x="7616213" y="1559290"/>
            <a:ext cx="225309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8" name="Google Shape;208;p6"/>
          <p:cNvCxnSpPr>
            <a:cxnSpLocks/>
            <a:stCxn id="201" idx="2"/>
            <a:endCxn id="202" idx="2"/>
          </p:cNvCxnSpPr>
          <p:nvPr/>
        </p:nvCxnSpPr>
        <p:spPr>
          <a:xfrm rot="5400000">
            <a:off x="6508432" y="1597942"/>
            <a:ext cx="1028109" cy="139690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FDA73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9" name="Google Shape;209;p6"/>
          <p:cNvCxnSpPr>
            <a:cxnSpLocks/>
            <a:stCxn id="210" idx="6"/>
            <a:endCxn id="202" idx="2"/>
          </p:cNvCxnSpPr>
          <p:nvPr/>
        </p:nvCxnSpPr>
        <p:spPr>
          <a:xfrm rot="16200000" flipH="1">
            <a:off x="5177314" y="1663725"/>
            <a:ext cx="1028107" cy="1265335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FDA73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0" name="Google Shape;210;p6"/>
          <p:cNvSpPr/>
          <p:nvPr/>
        </p:nvSpPr>
        <p:spPr>
          <a:xfrm rot="5400000">
            <a:off x="4949950" y="1564840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1" name="Google Shape;211;p6"/>
          <p:cNvCxnSpPr/>
          <p:nvPr/>
        </p:nvCxnSpPr>
        <p:spPr>
          <a:xfrm>
            <a:off x="6324035" y="3748438"/>
            <a:ext cx="627" cy="731725"/>
          </a:xfrm>
          <a:prstGeom prst="straightConnector1">
            <a:avLst/>
          </a:prstGeom>
          <a:noFill/>
          <a:ln w="1270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3" name="Google Shape;213;p6"/>
          <p:cNvSpPr txBox="1">
            <a:spLocks noGrp="1"/>
          </p:cNvSpPr>
          <p:nvPr>
            <p:ph type="subTitle" idx="4294967295"/>
          </p:nvPr>
        </p:nvSpPr>
        <p:spPr>
          <a:xfrm>
            <a:off x="1336673" y="1195162"/>
            <a:ext cx="1309578" cy="368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</a:pPr>
            <a:r>
              <a:rPr lang="fr-FR" sz="14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Images</a:t>
            </a:r>
            <a:endParaRPr sz="1400" b="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4" name="Google Shape;214;p6"/>
          <p:cNvSpPr txBox="1"/>
          <p:nvPr/>
        </p:nvSpPr>
        <p:spPr>
          <a:xfrm>
            <a:off x="1158282" y="729377"/>
            <a:ext cx="2308155" cy="423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</a:pPr>
            <a:r>
              <a:rPr lang="fr-FR" sz="1500" b="0" i="0" u="none" strike="noStrike" cap="none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Modèle simple</a:t>
            </a:r>
            <a:endParaRPr sz="1500" b="0" i="0" u="none" strike="noStrike" cap="none" dirty="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15" name="Google Shape;215;p6"/>
          <p:cNvSpPr txBox="1">
            <a:spLocks noGrp="1"/>
          </p:cNvSpPr>
          <p:nvPr>
            <p:ph type="subTitle" idx="4294967295"/>
          </p:nvPr>
        </p:nvSpPr>
        <p:spPr>
          <a:xfrm>
            <a:off x="1260405" y="4628289"/>
            <a:ext cx="1492600" cy="368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</a:pPr>
            <a:r>
              <a:rPr lang="fr-FR"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Prédiction</a:t>
            </a:r>
            <a:endParaRPr sz="1400" b="0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6" name="Google Shape;216;p6"/>
          <p:cNvCxnSpPr>
            <a:cxnSpLocks/>
            <a:stCxn id="217" idx="6"/>
            <a:endCxn id="218" idx="1"/>
          </p:cNvCxnSpPr>
          <p:nvPr/>
        </p:nvCxnSpPr>
        <p:spPr>
          <a:xfrm>
            <a:off x="2000696" y="1780695"/>
            <a:ext cx="12931" cy="2658592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7" name="Google Shape;217;p6"/>
          <p:cNvSpPr/>
          <p:nvPr/>
        </p:nvSpPr>
        <p:spPr>
          <a:xfrm rot="5400000">
            <a:off x="1891946" y="1563195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6"/>
          <p:cNvSpPr/>
          <p:nvPr/>
        </p:nvSpPr>
        <p:spPr>
          <a:xfrm rot="5400000">
            <a:off x="1908852" y="4435312"/>
            <a:ext cx="209550" cy="217500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BA7C2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6"/>
          <p:cNvSpPr txBox="1"/>
          <p:nvPr/>
        </p:nvSpPr>
        <p:spPr>
          <a:xfrm>
            <a:off x="6380562" y="2629909"/>
            <a:ext cx="2584500" cy="604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</a:pPr>
            <a:endParaRPr sz="3600" b="0" i="0" u="none" strike="noStrike" cap="none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21" name="Google Shape;221;p6"/>
          <p:cNvSpPr txBox="1"/>
          <p:nvPr/>
        </p:nvSpPr>
        <p:spPr>
          <a:xfrm>
            <a:off x="-508934" y="2449436"/>
            <a:ext cx="2584500" cy="604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</a:pPr>
            <a:endParaRPr sz="3600" b="0" i="0" u="none" strike="noStrike" cap="none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0" name="Google Shape;213;p6">
            <a:extLst>
              <a:ext uri="{FF2B5EF4-FFF2-40B4-BE49-F238E27FC236}">
                <a16:creationId xmlns:a16="http://schemas.microsoft.com/office/drawing/2014/main" id="{936EA8C7-3372-45AF-A641-7E1A5951935B}"/>
              </a:ext>
            </a:extLst>
          </p:cNvPr>
          <p:cNvSpPr txBox="1">
            <a:spLocks/>
          </p:cNvSpPr>
          <p:nvPr/>
        </p:nvSpPr>
        <p:spPr>
          <a:xfrm>
            <a:off x="27269" y="2371475"/>
            <a:ext cx="1862752" cy="990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buFont typeface="Montserrat"/>
              <a:buNone/>
            </a:pPr>
            <a:r>
              <a:rPr lang="fr-FR" sz="1400" dirty="0">
                <a:solidFill>
                  <a:schemeClr val="lt1"/>
                </a:solidFill>
              </a:rPr>
              <a:t>4 couches Conv2D</a:t>
            </a:r>
          </a:p>
          <a:p>
            <a:pPr marL="0" indent="0" algn="r">
              <a:buFont typeface="Montserrat"/>
              <a:buNone/>
            </a:pPr>
            <a:r>
              <a:rPr lang="fr-FR" sz="1400" dirty="0">
                <a:solidFill>
                  <a:schemeClr val="lt1"/>
                </a:solidFill>
              </a:rPr>
              <a:t>4 </a:t>
            </a:r>
            <a:r>
              <a:rPr lang="fr-FR" sz="1400" dirty="0" err="1">
                <a:solidFill>
                  <a:schemeClr val="lt1"/>
                </a:solidFill>
              </a:rPr>
              <a:t>MaxPooling</a:t>
            </a:r>
            <a:br>
              <a:rPr lang="fr-FR" sz="1400" dirty="0">
                <a:solidFill>
                  <a:schemeClr val="lt1"/>
                </a:solidFill>
              </a:rPr>
            </a:br>
            <a:r>
              <a:rPr lang="fr-FR" sz="1400" dirty="0">
                <a:solidFill>
                  <a:schemeClr val="lt1"/>
                </a:solidFill>
              </a:rPr>
              <a:t>1  </a:t>
            </a:r>
            <a:r>
              <a:rPr lang="fr-FR" sz="1400" dirty="0" err="1">
                <a:solidFill>
                  <a:schemeClr val="lt1"/>
                </a:solidFill>
              </a:rPr>
              <a:t>Flatten</a:t>
            </a:r>
            <a:endParaRPr lang="fr-FR" sz="1400" dirty="0">
              <a:solidFill>
                <a:schemeClr val="lt1"/>
              </a:solidFill>
            </a:endParaRPr>
          </a:p>
          <a:p>
            <a:pPr marL="0" indent="0" algn="r">
              <a:buFont typeface="Montserrat"/>
              <a:buNone/>
            </a:pPr>
            <a:r>
              <a:rPr lang="fr-FR" sz="1400" dirty="0">
                <a:solidFill>
                  <a:schemeClr val="lt1"/>
                </a:solidFill>
              </a:rPr>
              <a:t>1 Dense</a:t>
            </a:r>
          </a:p>
        </p:txBody>
      </p:sp>
      <p:sp>
        <p:nvSpPr>
          <p:cNvPr id="47" name="Google Shape;213;p6">
            <a:extLst>
              <a:ext uri="{FF2B5EF4-FFF2-40B4-BE49-F238E27FC236}">
                <a16:creationId xmlns:a16="http://schemas.microsoft.com/office/drawing/2014/main" id="{3BFB886A-C29F-4A5A-8D3F-E919B742AA6F}"/>
              </a:ext>
            </a:extLst>
          </p:cNvPr>
          <p:cNvSpPr txBox="1">
            <a:spLocks/>
          </p:cNvSpPr>
          <p:nvPr/>
        </p:nvSpPr>
        <p:spPr>
          <a:xfrm>
            <a:off x="3814575" y="2296392"/>
            <a:ext cx="1862752" cy="81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buFont typeface="Montserrat"/>
              <a:buNone/>
            </a:pPr>
            <a:r>
              <a:rPr lang="fr-FR" sz="1400" dirty="0">
                <a:solidFill>
                  <a:schemeClr val="lt1"/>
                </a:solidFill>
              </a:rPr>
              <a:t>5 couches Conv2D</a:t>
            </a:r>
          </a:p>
          <a:p>
            <a:pPr marL="0" indent="0" algn="r">
              <a:buFont typeface="Montserrat"/>
              <a:buNone/>
            </a:pPr>
            <a:r>
              <a:rPr lang="fr-FR" sz="1400" dirty="0">
                <a:solidFill>
                  <a:schemeClr val="lt1"/>
                </a:solidFill>
              </a:rPr>
              <a:t>4 </a:t>
            </a:r>
            <a:r>
              <a:rPr lang="fr-FR" sz="1400" dirty="0" err="1">
                <a:solidFill>
                  <a:schemeClr val="lt1"/>
                </a:solidFill>
              </a:rPr>
              <a:t>MaxPooling</a:t>
            </a:r>
            <a:br>
              <a:rPr lang="fr-FR" sz="1400" dirty="0">
                <a:solidFill>
                  <a:schemeClr val="lt1"/>
                </a:solidFill>
              </a:rPr>
            </a:br>
            <a:r>
              <a:rPr lang="fr-FR" sz="1400" dirty="0">
                <a:solidFill>
                  <a:schemeClr val="lt1"/>
                </a:solidFill>
              </a:rPr>
              <a:t>1  </a:t>
            </a:r>
            <a:r>
              <a:rPr lang="fr-FR" sz="1400" dirty="0" err="1">
                <a:solidFill>
                  <a:schemeClr val="lt1"/>
                </a:solidFill>
              </a:rPr>
              <a:t>Flatten</a:t>
            </a:r>
            <a:endParaRPr lang="fr-FR" sz="1400" dirty="0">
              <a:solidFill>
                <a:schemeClr val="lt1"/>
              </a:solidFill>
            </a:endParaRPr>
          </a:p>
        </p:txBody>
      </p:sp>
      <p:sp>
        <p:nvSpPr>
          <p:cNvPr id="48" name="Google Shape;213;p6">
            <a:extLst>
              <a:ext uri="{FF2B5EF4-FFF2-40B4-BE49-F238E27FC236}">
                <a16:creationId xmlns:a16="http://schemas.microsoft.com/office/drawing/2014/main" id="{1C322AC3-75CF-4496-99C3-D6F944BF6929}"/>
              </a:ext>
            </a:extLst>
          </p:cNvPr>
          <p:cNvSpPr txBox="1">
            <a:spLocks/>
          </p:cNvSpPr>
          <p:nvPr/>
        </p:nvSpPr>
        <p:spPr>
          <a:xfrm>
            <a:off x="6863700" y="2317632"/>
            <a:ext cx="1762881" cy="57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fr-FR" sz="1400" dirty="0">
                <a:solidFill>
                  <a:schemeClr val="lt1"/>
                </a:solidFill>
              </a:rPr>
              <a:t>2 couches Dense</a:t>
            </a:r>
            <a:br>
              <a:rPr lang="fr-FR" sz="1400" dirty="0">
                <a:solidFill>
                  <a:schemeClr val="lt1"/>
                </a:solidFill>
              </a:rPr>
            </a:br>
            <a:r>
              <a:rPr lang="fr-FR" sz="1400" dirty="0">
                <a:solidFill>
                  <a:schemeClr val="lt1"/>
                </a:solidFill>
              </a:rPr>
              <a:t>1  </a:t>
            </a:r>
            <a:r>
              <a:rPr lang="fr-FR" sz="1400" dirty="0" err="1">
                <a:solidFill>
                  <a:schemeClr val="lt1"/>
                </a:solidFill>
              </a:rPr>
              <a:t>Flatten</a:t>
            </a:r>
            <a:endParaRPr lang="fr-FR" sz="1400" dirty="0">
              <a:solidFill>
                <a:schemeClr val="lt1"/>
              </a:solidFill>
            </a:endParaRPr>
          </a:p>
        </p:txBody>
      </p:sp>
      <p:sp>
        <p:nvSpPr>
          <p:cNvPr id="51" name="Google Shape;218;p6">
            <a:extLst>
              <a:ext uri="{FF2B5EF4-FFF2-40B4-BE49-F238E27FC236}">
                <a16:creationId xmlns:a16="http://schemas.microsoft.com/office/drawing/2014/main" id="{273DDC0C-FE99-4669-B7B5-E15CB3004AD0}"/>
              </a:ext>
            </a:extLst>
          </p:cNvPr>
          <p:cNvSpPr/>
          <p:nvPr/>
        </p:nvSpPr>
        <p:spPr>
          <a:xfrm rot="5400000">
            <a:off x="6227770" y="4477530"/>
            <a:ext cx="209550" cy="217500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BA7C2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187;p5">
            <a:extLst>
              <a:ext uri="{FF2B5EF4-FFF2-40B4-BE49-F238E27FC236}">
                <a16:creationId xmlns:a16="http://schemas.microsoft.com/office/drawing/2014/main" id="{FB2806C3-0609-4446-8022-D7ECB63E4527}"/>
              </a:ext>
            </a:extLst>
          </p:cNvPr>
          <p:cNvSpPr txBox="1"/>
          <p:nvPr/>
        </p:nvSpPr>
        <p:spPr>
          <a:xfrm>
            <a:off x="27269" y="729377"/>
            <a:ext cx="3626404" cy="4413997"/>
          </a:xfrm>
          <a:prstGeom prst="rect">
            <a:avLst/>
          </a:prstGeom>
          <a:solidFill>
            <a:srgbClr val="001633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chemeClr val="accent1"/>
              </a:buClr>
              <a:buSzPts val="1400"/>
            </a:pPr>
            <a:endParaRPr lang="fr-FR" sz="10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" name="Google Shape;213;p6">
            <a:extLst>
              <a:ext uri="{FF2B5EF4-FFF2-40B4-BE49-F238E27FC236}">
                <a16:creationId xmlns:a16="http://schemas.microsoft.com/office/drawing/2014/main" id="{59C7A698-A0EC-431C-90E5-3AEDA7E6AF44}"/>
              </a:ext>
            </a:extLst>
          </p:cNvPr>
          <p:cNvSpPr txBox="1">
            <a:spLocks/>
          </p:cNvSpPr>
          <p:nvPr/>
        </p:nvSpPr>
        <p:spPr>
          <a:xfrm>
            <a:off x="6517207" y="3747267"/>
            <a:ext cx="1762881" cy="348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fr-FR" sz="1400" dirty="0">
                <a:solidFill>
                  <a:schemeClr val="lt1"/>
                </a:solidFill>
              </a:rPr>
              <a:t>3 couches Dense</a:t>
            </a:r>
          </a:p>
        </p:txBody>
      </p:sp>
      <p:pic>
        <p:nvPicPr>
          <p:cNvPr id="26" name="Graphic 25" descr="Badge Tick1 with solid fill">
            <a:extLst>
              <a:ext uri="{FF2B5EF4-FFF2-40B4-BE49-F238E27FC236}">
                <a16:creationId xmlns:a16="http://schemas.microsoft.com/office/drawing/2014/main" id="{5BECFEED-46FC-4322-B02D-D18203E1AB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48826" y="2881663"/>
            <a:ext cx="9144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" grpId="0" build="p"/>
      <p:bldP spid="199" grpId="0"/>
      <p:bldP spid="200" grpId="0" build="p"/>
      <p:bldP spid="201" grpId="0" build="p"/>
      <p:bldP spid="202" grpId="0" animBg="1"/>
      <p:bldP spid="204" grpId="0" animBg="1"/>
      <p:bldP spid="205" grpId="0" animBg="1"/>
      <p:bldP spid="206" grpId="0" animBg="1"/>
      <p:bldP spid="207" grpId="0" animBg="1"/>
      <p:bldP spid="210" grpId="0" animBg="1"/>
      <p:bldP spid="213" grpId="0" build="p"/>
      <p:bldP spid="214" grpId="0"/>
      <p:bldP spid="215" grpId="0" build="p"/>
      <p:bldP spid="217" grpId="0" animBg="1"/>
      <p:bldP spid="218" grpId="0" animBg="1"/>
      <p:bldP spid="219" grpId="0"/>
      <p:bldP spid="221" grpId="0"/>
      <p:bldP spid="30" grpId="0"/>
      <p:bldP spid="47" grpId="0"/>
      <p:bldP spid="48" grpId="0"/>
      <p:bldP spid="51" grpId="0" animBg="1"/>
      <p:bldP spid="52" grpId="0" animBg="1"/>
      <p:bldP spid="52" grpId="1" animBg="1"/>
      <p:bldP spid="5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187;p5">
            <a:extLst>
              <a:ext uri="{FF2B5EF4-FFF2-40B4-BE49-F238E27FC236}">
                <a16:creationId xmlns:a16="http://schemas.microsoft.com/office/drawing/2014/main" id="{704BDD57-0C8D-4144-A8E9-3CAA52417A80}"/>
              </a:ext>
            </a:extLst>
          </p:cNvPr>
          <p:cNvSpPr txBox="1"/>
          <p:nvPr/>
        </p:nvSpPr>
        <p:spPr>
          <a:xfrm>
            <a:off x="6505" y="775790"/>
            <a:ext cx="9144000" cy="4390012"/>
          </a:xfrm>
          <a:prstGeom prst="rect">
            <a:avLst/>
          </a:prstGeom>
          <a:solidFill>
            <a:srgbClr val="001633">
              <a:alpha val="8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chemeClr val="accent1"/>
              </a:buClr>
              <a:buSzPts val="1400"/>
            </a:pPr>
            <a:endParaRPr lang="fr-FR" sz="10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8" name="Google Shape;228;p7"/>
          <p:cNvSpPr txBox="1"/>
          <p:nvPr/>
        </p:nvSpPr>
        <p:spPr>
          <a:xfrm>
            <a:off x="3857480" y="3930944"/>
            <a:ext cx="818867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</a:pPr>
            <a:r>
              <a:rPr lang="fr-FR" sz="1200" b="1" i="0" u="none" strike="noStrike" cap="none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Page 6</a:t>
            </a:r>
            <a:endParaRPr sz="1200" b="1" i="0" u="none" strike="noStrike" cap="none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" name="Google Shape;226;p7"/>
          <p:cNvSpPr txBox="1">
            <a:spLocks noGrp="1"/>
          </p:cNvSpPr>
          <p:nvPr>
            <p:ph type="title"/>
          </p:nvPr>
        </p:nvSpPr>
        <p:spPr>
          <a:xfrm>
            <a:off x="20718" y="76427"/>
            <a:ext cx="4629300" cy="49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-FR" dirty="0"/>
              <a:t>EVALUATION DU MODELE</a:t>
            </a:r>
            <a:endParaRPr dirty="0"/>
          </a:p>
        </p:txBody>
      </p:sp>
      <p:cxnSp>
        <p:nvCxnSpPr>
          <p:cNvPr id="227" name="Google Shape;227;p7"/>
          <p:cNvCxnSpPr>
            <a:cxnSpLocks/>
          </p:cNvCxnSpPr>
          <p:nvPr/>
        </p:nvCxnSpPr>
        <p:spPr>
          <a:xfrm>
            <a:off x="0" y="98589"/>
            <a:ext cx="430335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49803"/>
              </a:srgbClr>
            </a:outerShdw>
          </a:effectLst>
        </p:spPr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F6D5516E-3BC9-4A27-8521-1CE0D08C341A}"/>
              </a:ext>
            </a:extLst>
          </p:cNvPr>
          <p:cNvGrpSpPr/>
          <p:nvPr/>
        </p:nvGrpSpPr>
        <p:grpSpPr>
          <a:xfrm>
            <a:off x="4832209" y="908439"/>
            <a:ext cx="984283" cy="3585562"/>
            <a:chOff x="4746484" y="908439"/>
            <a:chExt cx="984283" cy="3585562"/>
          </a:xfrm>
        </p:grpSpPr>
        <p:sp>
          <p:nvSpPr>
            <p:cNvPr id="253" name="Google Shape;253;p7"/>
            <p:cNvSpPr/>
            <p:nvPr/>
          </p:nvSpPr>
          <p:spPr>
            <a:xfrm>
              <a:off x="4746484" y="1079837"/>
              <a:ext cx="360000" cy="3240000"/>
            </a:xfrm>
            <a:prstGeom prst="rect">
              <a:avLst/>
            </a:prstGeom>
            <a:gradFill>
              <a:gsLst>
                <a:gs pos="0">
                  <a:srgbClr val="FFAB40"/>
                </a:gs>
                <a:gs pos="100000">
                  <a:srgbClr val="002D68"/>
                </a:gs>
              </a:gsLst>
              <a:lin ang="5400000" scaled="0"/>
            </a:gradFill>
            <a:ln w="9525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54" name="Google Shape;254;p7"/>
            <p:cNvCxnSpPr/>
            <p:nvPr/>
          </p:nvCxnSpPr>
          <p:spPr>
            <a:xfrm>
              <a:off x="5142647" y="1090535"/>
              <a:ext cx="144000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FFFFFF">
                  <a:alpha val="49803"/>
                </a:srgbClr>
              </a:outerShdw>
            </a:effectLst>
          </p:spPr>
        </p:cxnSp>
        <p:cxnSp>
          <p:nvCxnSpPr>
            <p:cNvPr id="255" name="Google Shape;255;p7"/>
            <p:cNvCxnSpPr/>
            <p:nvPr/>
          </p:nvCxnSpPr>
          <p:spPr>
            <a:xfrm>
              <a:off x="5152172" y="1719185"/>
              <a:ext cx="144000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FFFFFF">
                  <a:alpha val="49803"/>
                </a:srgbClr>
              </a:outerShdw>
            </a:effectLst>
          </p:spPr>
        </p:cxnSp>
        <p:cxnSp>
          <p:nvCxnSpPr>
            <p:cNvPr id="256" name="Google Shape;256;p7"/>
            <p:cNvCxnSpPr/>
            <p:nvPr/>
          </p:nvCxnSpPr>
          <p:spPr>
            <a:xfrm>
              <a:off x="5152172" y="2376410"/>
              <a:ext cx="144000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FFFFFF">
                  <a:alpha val="49803"/>
                </a:srgbClr>
              </a:outerShdw>
            </a:effectLst>
          </p:spPr>
        </p:cxnSp>
        <p:cxnSp>
          <p:nvCxnSpPr>
            <p:cNvPr id="257" name="Google Shape;257;p7"/>
            <p:cNvCxnSpPr/>
            <p:nvPr/>
          </p:nvCxnSpPr>
          <p:spPr>
            <a:xfrm>
              <a:off x="5147411" y="3024110"/>
              <a:ext cx="144000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FFFFFF">
                  <a:alpha val="49803"/>
                </a:srgbClr>
              </a:outerShdw>
            </a:effectLst>
          </p:spPr>
        </p:cxnSp>
        <p:cxnSp>
          <p:nvCxnSpPr>
            <p:cNvPr id="258" name="Google Shape;258;p7"/>
            <p:cNvCxnSpPr/>
            <p:nvPr/>
          </p:nvCxnSpPr>
          <p:spPr>
            <a:xfrm>
              <a:off x="5147409" y="3681335"/>
              <a:ext cx="144000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FFFFFF">
                  <a:alpha val="49803"/>
                </a:srgbClr>
              </a:outerShdw>
            </a:effectLst>
          </p:spPr>
        </p:cxnSp>
        <p:cxnSp>
          <p:nvCxnSpPr>
            <p:cNvPr id="259" name="Google Shape;259;p7"/>
            <p:cNvCxnSpPr/>
            <p:nvPr/>
          </p:nvCxnSpPr>
          <p:spPr>
            <a:xfrm>
              <a:off x="5152173" y="4313159"/>
              <a:ext cx="144000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FFFFFF">
                  <a:alpha val="49803"/>
                </a:srgbClr>
              </a:outerShdw>
            </a:effectLst>
          </p:spPr>
        </p:cxnSp>
        <p:sp>
          <p:nvSpPr>
            <p:cNvPr id="260" name="Google Shape;260;p7"/>
            <p:cNvSpPr txBox="1"/>
            <p:nvPr/>
          </p:nvSpPr>
          <p:spPr>
            <a:xfrm>
              <a:off x="5318480" y="908439"/>
              <a:ext cx="217232" cy="368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100" b="0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 sz="11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7"/>
            <p:cNvSpPr txBox="1"/>
            <p:nvPr/>
          </p:nvSpPr>
          <p:spPr>
            <a:xfrm>
              <a:off x="5220377" y="3498995"/>
              <a:ext cx="500070" cy="368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100" b="0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0,2</a:t>
              </a:r>
              <a:endParaRPr sz="11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7"/>
            <p:cNvSpPr txBox="1"/>
            <p:nvPr/>
          </p:nvSpPr>
          <p:spPr>
            <a:xfrm>
              <a:off x="5304646" y="4125968"/>
              <a:ext cx="217232" cy="368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100" b="0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  <a:endParaRPr sz="11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7"/>
            <p:cNvSpPr txBox="1"/>
            <p:nvPr/>
          </p:nvSpPr>
          <p:spPr>
            <a:xfrm>
              <a:off x="5225933" y="2846443"/>
              <a:ext cx="500070" cy="368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100" b="0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0,4</a:t>
              </a:r>
              <a:endParaRPr sz="11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7"/>
            <p:cNvSpPr txBox="1"/>
            <p:nvPr/>
          </p:nvSpPr>
          <p:spPr>
            <a:xfrm>
              <a:off x="5230697" y="2198743"/>
              <a:ext cx="500070" cy="368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100" b="0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0,6</a:t>
              </a:r>
              <a:endParaRPr sz="11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7"/>
            <p:cNvSpPr txBox="1"/>
            <p:nvPr/>
          </p:nvSpPr>
          <p:spPr>
            <a:xfrm>
              <a:off x="5230695" y="1541518"/>
              <a:ext cx="500070" cy="368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100" b="0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0,8</a:t>
              </a:r>
              <a:endParaRPr sz="11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7" name="Google Shape;267;p7"/>
          <p:cNvSpPr txBox="1"/>
          <p:nvPr/>
        </p:nvSpPr>
        <p:spPr>
          <a:xfrm>
            <a:off x="285752" y="1390833"/>
            <a:ext cx="996227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Bénin</a:t>
            </a:r>
            <a:endParaRPr sz="1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7"/>
          <p:cNvSpPr txBox="1"/>
          <p:nvPr/>
        </p:nvSpPr>
        <p:spPr>
          <a:xfrm>
            <a:off x="3638957" y="4313829"/>
            <a:ext cx="1100590" cy="368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 risque</a:t>
            </a:r>
            <a:endParaRPr sz="1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7"/>
          <p:cNvSpPr txBox="1"/>
          <p:nvPr/>
        </p:nvSpPr>
        <p:spPr>
          <a:xfrm>
            <a:off x="385413" y="3557727"/>
            <a:ext cx="985305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chemeClr val="lt1"/>
                </a:solidFill>
              </a:rPr>
              <a:t>A</a:t>
            </a:r>
            <a:r>
              <a:rPr lang="fr-FR" sz="1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risque</a:t>
            </a:r>
            <a:endParaRPr sz="1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7"/>
          <p:cNvSpPr txBox="1"/>
          <p:nvPr/>
        </p:nvSpPr>
        <p:spPr>
          <a:xfrm>
            <a:off x="373218" y="2465243"/>
            <a:ext cx="985304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Suspect</a:t>
            </a:r>
            <a:endParaRPr sz="1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7"/>
          <p:cNvSpPr txBox="1"/>
          <p:nvPr/>
        </p:nvSpPr>
        <p:spPr>
          <a:xfrm>
            <a:off x="1135839" y="4313829"/>
            <a:ext cx="1660412" cy="368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Bénin</a:t>
            </a:r>
            <a:endParaRPr dirty="0"/>
          </a:p>
        </p:txBody>
      </p:sp>
      <p:sp>
        <p:nvSpPr>
          <p:cNvPr id="272" name="Google Shape;272;p7"/>
          <p:cNvSpPr txBox="1"/>
          <p:nvPr/>
        </p:nvSpPr>
        <p:spPr>
          <a:xfrm>
            <a:off x="2287234" y="4321378"/>
            <a:ext cx="1660412" cy="368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Suspect</a:t>
            </a:r>
            <a:endParaRPr sz="1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7"/>
          <p:cNvSpPr txBox="1"/>
          <p:nvPr/>
        </p:nvSpPr>
        <p:spPr>
          <a:xfrm>
            <a:off x="2317326" y="4675127"/>
            <a:ext cx="1147109" cy="349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</a:pPr>
            <a:r>
              <a:rPr lang="fr-FR" sz="1200" b="1" i="0" u="none" strike="noStrike" cap="none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Prédictions</a:t>
            </a:r>
            <a:endParaRPr sz="1200" b="1" i="0" u="none" strike="noStrike" cap="none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8" name="Graphic 57" descr="Badge Tick1 with solid fill">
            <a:extLst>
              <a:ext uri="{FF2B5EF4-FFF2-40B4-BE49-F238E27FC236}">
                <a16:creationId xmlns:a16="http://schemas.microsoft.com/office/drawing/2014/main" id="{332712EF-4ED1-4100-9DF0-CF047884E9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17414" y="1793841"/>
            <a:ext cx="914400" cy="914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F3CD91D-733C-4EF8-B2DD-43C6B31D38A2}"/>
              </a:ext>
            </a:extLst>
          </p:cNvPr>
          <p:cNvSpPr txBox="1"/>
          <p:nvPr/>
        </p:nvSpPr>
        <p:spPr>
          <a:xfrm>
            <a:off x="6348689" y="2708241"/>
            <a:ext cx="2682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94% de fiabilité</a:t>
            </a:r>
          </a:p>
        </p:txBody>
      </p:sp>
      <p:grpSp>
        <p:nvGrpSpPr>
          <p:cNvPr id="229" name="Google Shape;229;p7"/>
          <p:cNvGrpSpPr/>
          <p:nvPr/>
        </p:nvGrpSpPr>
        <p:grpSpPr>
          <a:xfrm>
            <a:off x="1237133" y="3193463"/>
            <a:ext cx="1309578" cy="1066800"/>
            <a:chOff x="1556569" y="995220"/>
            <a:chExt cx="1309578" cy="1066800"/>
          </a:xfrm>
        </p:grpSpPr>
        <p:sp>
          <p:nvSpPr>
            <p:cNvPr id="230" name="Google Shape;230;p7"/>
            <p:cNvSpPr/>
            <p:nvPr/>
          </p:nvSpPr>
          <p:spPr>
            <a:xfrm>
              <a:off x="1673196" y="995220"/>
              <a:ext cx="1076325" cy="1066800"/>
            </a:xfrm>
            <a:prstGeom prst="roundRect">
              <a:avLst>
                <a:gd name="adj" fmla="val 16667"/>
              </a:avLst>
            </a:prstGeom>
            <a:solidFill>
              <a:srgbClr val="002D68"/>
            </a:solidFill>
            <a:ln w="127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7"/>
            <p:cNvSpPr txBox="1"/>
            <p:nvPr/>
          </p:nvSpPr>
          <p:spPr>
            <a:xfrm>
              <a:off x="1556569" y="1344603"/>
              <a:ext cx="1309578" cy="368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400" b="1" i="0" u="none" strike="noStrike" cap="none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0,078</a:t>
              </a:r>
              <a:endParaRPr/>
            </a:p>
          </p:txBody>
        </p:sp>
      </p:grpSp>
      <p:grpSp>
        <p:nvGrpSpPr>
          <p:cNvPr id="232" name="Google Shape;232;p7"/>
          <p:cNvGrpSpPr/>
          <p:nvPr/>
        </p:nvGrpSpPr>
        <p:grpSpPr>
          <a:xfrm>
            <a:off x="2347353" y="2115607"/>
            <a:ext cx="1309578" cy="1066800"/>
            <a:chOff x="2504758" y="3028947"/>
            <a:chExt cx="1309578" cy="1066800"/>
          </a:xfrm>
        </p:grpSpPr>
        <p:sp>
          <p:nvSpPr>
            <p:cNvPr id="233" name="Google Shape;233;p7"/>
            <p:cNvSpPr/>
            <p:nvPr/>
          </p:nvSpPr>
          <p:spPr>
            <a:xfrm>
              <a:off x="2621385" y="3028947"/>
              <a:ext cx="1076325" cy="1066800"/>
            </a:xfrm>
            <a:prstGeom prst="roundRect">
              <a:avLst>
                <a:gd name="adj" fmla="val 16667"/>
              </a:avLst>
            </a:prstGeom>
            <a:solidFill>
              <a:srgbClr val="FFAB40"/>
            </a:solidFill>
            <a:ln w="127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7"/>
            <p:cNvSpPr txBox="1"/>
            <p:nvPr/>
          </p:nvSpPr>
          <p:spPr>
            <a:xfrm>
              <a:off x="2504758" y="3378330"/>
              <a:ext cx="1309578" cy="368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400" b="1" i="0" u="none" strike="noStrike" cap="none" dirty="0">
                  <a:solidFill>
                    <a:srgbClr val="002D68"/>
                  </a:solidFill>
                  <a:latin typeface="Montserrat"/>
                  <a:ea typeface="Montserrat"/>
                  <a:cs typeface="Montserrat"/>
                  <a:sym typeface="Montserrat"/>
                </a:rPr>
                <a:t>0,90</a:t>
              </a:r>
              <a:endParaRPr sz="1400" b="1" i="0" u="none" strike="noStrike" cap="none" dirty="0">
                <a:solidFill>
                  <a:srgbClr val="002D68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235" name="Google Shape;235;p7"/>
          <p:cNvGrpSpPr/>
          <p:nvPr/>
        </p:nvGrpSpPr>
        <p:grpSpPr>
          <a:xfrm>
            <a:off x="1246764" y="2115485"/>
            <a:ext cx="1309578" cy="1066800"/>
            <a:chOff x="1251769" y="2876425"/>
            <a:chExt cx="1309578" cy="1066800"/>
          </a:xfrm>
        </p:grpSpPr>
        <p:sp>
          <p:nvSpPr>
            <p:cNvPr id="236" name="Google Shape;236;p7"/>
            <p:cNvSpPr/>
            <p:nvPr/>
          </p:nvSpPr>
          <p:spPr>
            <a:xfrm>
              <a:off x="1368396" y="2876425"/>
              <a:ext cx="1076325" cy="1066800"/>
            </a:xfrm>
            <a:prstGeom prst="roundRect">
              <a:avLst>
                <a:gd name="adj" fmla="val 16667"/>
              </a:avLst>
            </a:prstGeom>
            <a:solidFill>
              <a:srgbClr val="002D68"/>
            </a:solidFill>
            <a:ln w="127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7"/>
            <p:cNvSpPr txBox="1"/>
            <p:nvPr/>
          </p:nvSpPr>
          <p:spPr>
            <a:xfrm>
              <a:off x="1251769" y="3225808"/>
              <a:ext cx="1309578" cy="368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400" b="1" i="0" u="none" strike="noStrike" cap="none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0,043</a:t>
              </a:r>
              <a:endPara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241" name="Google Shape;241;p7"/>
          <p:cNvGrpSpPr/>
          <p:nvPr/>
        </p:nvGrpSpPr>
        <p:grpSpPr>
          <a:xfrm>
            <a:off x="2337722" y="3193463"/>
            <a:ext cx="1309578" cy="1066800"/>
            <a:chOff x="2047558" y="385620"/>
            <a:chExt cx="1309578" cy="1066800"/>
          </a:xfrm>
        </p:grpSpPr>
        <p:sp>
          <p:nvSpPr>
            <p:cNvPr id="242" name="Google Shape;242;p7"/>
            <p:cNvSpPr/>
            <p:nvPr/>
          </p:nvSpPr>
          <p:spPr>
            <a:xfrm>
              <a:off x="2164185" y="385620"/>
              <a:ext cx="1076325" cy="1066800"/>
            </a:xfrm>
            <a:prstGeom prst="roundRect">
              <a:avLst>
                <a:gd name="adj" fmla="val 16667"/>
              </a:avLst>
            </a:prstGeom>
            <a:solidFill>
              <a:srgbClr val="002D68"/>
            </a:solidFill>
            <a:ln w="127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7"/>
            <p:cNvSpPr txBox="1"/>
            <p:nvPr/>
          </p:nvSpPr>
          <p:spPr>
            <a:xfrm>
              <a:off x="2047558" y="735003"/>
              <a:ext cx="1309578" cy="368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400" b="1" i="0" u="none" strike="noStrike" cap="none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0</a:t>
              </a:r>
              <a:endPara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244" name="Google Shape;244;p7"/>
          <p:cNvGrpSpPr/>
          <p:nvPr/>
        </p:nvGrpSpPr>
        <p:grpSpPr>
          <a:xfrm>
            <a:off x="2347353" y="1024854"/>
            <a:ext cx="1309578" cy="1066800"/>
            <a:chOff x="-1465169" y="290369"/>
            <a:chExt cx="1309578" cy="1066800"/>
          </a:xfrm>
        </p:grpSpPr>
        <p:sp>
          <p:nvSpPr>
            <p:cNvPr id="245" name="Google Shape;245;p7"/>
            <p:cNvSpPr/>
            <p:nvPr/>
          </p:nvSpPr>
          <p:spPr>
            <a:xfrm>
              <a:off x="-1348542" y="290369"/>
              <a:ext cx="1076325" cy="1066800"/>
            </a:xfrm>
            <a:prstGeom prst="roundRect">
              <a:avLst>
                <a:gd name="adj" fmla="val 16667"/>
              </a:avLst>
            </a:prstGeom>
            <a:solidFill>
              <a:srgbClr val="002D68"/>
            </a:solidFill>
            <a:ln w="127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7"/>
            <p:cNvSpPr txBox="1"/>
            <p:nvPr/>
          </p:nvSpPr>
          <p:spPr>
            <a:xfrm>
              <a:off x="-1465169" y="639752"/>
              <a:ext cx="1309578" cy="368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400" b="1" i="0" u="none" strike="noStrike" cap="none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0,0034</a:t>
              </a:r>
              <a:endPara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247" name="Google Shape;247;p7"/>
          <p:cNvGrpSpPr/>
          <p:nvPr/>
        </p:nvGrpSpPr>
        <p:grpSpPr>
          <a:xfrm>
            <a:off x="1246764" y="1020234"/>
            <a:ext cx="1309578" cy="1066800"/>
            <a:chOff x="642169" y="1171574"/>
            <a:chExt cx="1309578" cy="1066800"/>
          </a:xfrm>
        </p:grpSpPr>
        <p:sp>
          <p:nvSpPr>
            <p:cNvPr id="248" name="Google Shape;248;p7"/>
            <p:cNvSpPr/>
            <p:nvPr/>
          </p:nvSpPr>
          <p:spPr>
            <a:xfrm>
              <a:off x="758796" y="1171574"/>
              <a:ext cx="1076325" cy="1066800"/>
            </a:xfrm>
            <a:prstGeom prst="roundRect">
              <a:avLst>
                <a:gd name="adj" fmla="val 16667"/>
              </a:avLst>
            </a:prstGeom>
            <a:solidFill>
              <a:srgbClr val="FFAB40"/>
            </a:solidFill>
            <a:ln w="127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7"/>
            <p:cNvSpPr txBox="1"/>
            <p:nvPr/>
          </p:nvSpPr>
          <p:spPr>
            <a:xfrm>
              <a:off x="642169" y="1520957"/>
              <a:ext cx="1309578" cy="368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400" b="1" i="0" u="none" strike="noStrike" cap="none" dirty="0">
                  <a:solidFill>
                    <a:srgbClr val="002D68"/>
                  </a:solidFill>
                  <a:latin typeface="Montserrat"/>
                  <a:ea typeface="Montserrat"/>
                  <a:cs typeface="Montserrat"/>
                  <a:sym typeface="Montserrat"/>
                </a:rPr>
                <a:t>0,99</a:t>
              </a:r>
              <a:endParaRPr sz="1400" b="1" i="0" u="none" strike="noStrike" cap="none" dirty="0">
                <a:solidFill>
                  <a:srgbClr val="002D68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250" name="Google Shape;250;p7"/>
          <p:cNvGrpSpPr/>
          <p:nvPr/>
        </p:nvGrpSpPr>
        <p:grpSpPr>
          <a:xfrm>
            <a:off x="3445295" y="2118114"/>
            <a:ext cx="1309578" cy="1066800"/>
            <a:chOff x="-612449" y="2117054"/>
            <a:chExt cx="1309578" cy="1066800"/>
          </a:xfrm>
        </p:grpSpPr>
        <p:sp>
          <p:nvSpPr>
            <p:cNvPr id="251" name="Google Shape;251;p7"/>
            <p:cNvSpPr/>
            <p:nvPr/>
          </p:nvSpPr>
          <p:spPr>
            <a:xfrm>
              <a:off x="-495822" y="2117054"/>
              <a:ext cx="1076325" cy="1066800"/>
            </a:xfrm>
            <a:prstGeom prst="roundRect">
              <a:avLst>
                <a:gd name="adj" fmla="val 16667"/>
              </a:avLst>
            </a:prstGeom>
            <a:solidFill>
              <a:srgbClr val="002D68"/>
            </a:solidFill>
            <a:ln w="127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7"/>
            <p:cNvSpPr txBox="1"/>
            <p:nvPr/>
          </p:nvSpPr>
          <p:spPr>
            <a:xfrm>
              <a:off x="-612449" y="2466437"/>
              <a:ext cx="1309578" cy="368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400" b="1" i="0" u="none" strike="noStrike" cap="none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0,058</a:t>
              </a:r>
              <a:endPara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61" name="Google Shape;233;p7">
            <a:extLst>
              <a:ext uri="{FF2B5EF4-FFF2-40B4-BE49-F238E27FC236}">
                <a16:creationId xmlns:a16="http://schemas.microsoft.com/office/drawing/2014/main" id="{26AAFB79-9043-4A66-A6E4-E7FB0D9F4737}"/>
              </a:ext>
            </a:extLst>
          </p:cNvPr>
          <p:cNvSpPr/>
          <p:nvPr/>
        </p:nvSpPr>
        <p:spPr>
          <a:xfrm>
            <a:off x="2479906" y="2128398"/>
            <a:ext cx="1076325" cy="1066800"/>
          </a:xfrm>
          <a:prstGeom prst="roundRect">
            <a:avLst>
              <a:gd name="adj" fmla="val 16667"/>
            </a:avLst>
          </a:prstGeom>
          <a:noFill/>
          <a:ln w="73025" cap="flat" cmpd="sng">
            <a:solidFill>
              <a:srgbClr val="19FF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233;p7">
            <a:extLst>
              <a:ext uri="{FF2B5EF4-FFF2-40B4-BE49-F238E27FC236}">
                <a16:creationId xmlns:a16="http://schemas.microsoft.com/office/drawing/2014/main" id="{A9BF847D-3B14-4BB6-B3AF-1EFDF42265C2}"/>
              </a:ext>
            </a:extLst>
          </p:cNvPr>
          <p:cNvSpPr/>
          <p:nvPr/>
        </p:nvSpPr>
        <p:spPr>
          <a:xfrm>
            <a:off x="1364902" y="1022847"/>
            <a:ext cx="1076325" cy="1066800"/>
          </a:xfrm>
          <a:prstGeom prst="roundRect">
            <a:avLst>
              <a:gd name="adj" fmla="val 16667"/>
            </a:avLst>
          </a:prstGeom>
          <a:noFill/>
          <a:ln w="73025" cap="flat" cmpd="sng">
            <a:solidFill>
              <a:srgbClr val="19FF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148;p4">
            <a:extLst>
              <a:ext uri="{FF2B5EF4-FFF2-40B4-BE49-F238E27FC236}">
                <a16:creationId xmlns:a16="http://schemas.microsoft.com/office/drawing/2014/main" id="{6817E896-1855-4C57-A56C-4122C9843F9C}"/>
              </a:ext>
            </a:extLst>
          </p:cNvPr>
          <p:cNvSpPr/>
          <p:nvPr/>
        </p:nvSpPr>
        <p:spPr>
          <a:xfrm>
            <a:off x="1582261" y="4457967"/>
            <a:ext cx="108000" cy="108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148;p4">
            <a:extLst>
              <a:ext uri="{FF2B5EF4-FFF2-40B4-BE49-F238E27FC236}">
                <a16:creationId xmlns:a16="http://schemas.microsoft.com/office/drawing/2014/main" id="{FB0E934A-9F20-400D-8538-E4EDBC5D8F7C}"/>
              </a:ext>
            </a:extLst>
          </p:cNvPr>
          <p:cNvSpPr/>
          <p:nvPr/>
        </p:nvSpPr>
        <p:spPr>
          <a:xfrm>
            <a:off x="399143" y="2594884"/>
            <a:ext cx="108000" cy="10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148;p4">
            <a:extLst>
              <a:ext uri="{FF2B5EF4-FFF2-40B4-BE49-F238E27FC236}">
                <a16:creationId xmlns:a16="http://schemas.microsoft.com/office/drawing/2014/main" id="{EC8DED58-BE43-4759-BF01-8BB70A0028AC}"/>
              </a:ext>
            </a:extLst>
          </p:cNvPr>
          <p:cNvSpPr/>
          <p:nvPr/>
        </p:nvSpPr>
        <p:spPr>
          <a:xfrm>
            <a:off x="3751122" y="4454852"/>
            <a:ext cx="108000" cy="108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5" name="Google Shape;238;p7">
            <a:extLst>
              <a:ext uri="{FF2B5EF4-FFF2-40B4-BE49-F238E27FC236}">
                <a16:creationId xmlns:a16="http://schemas.microsoft.com/office/drawing/2014/main" id="{072F5A12-1D2B-4D7A-AFAB-BAA82B628EF6}"/>
              </a:ext>
            </a:extLst>
          </p:cNvPr>
          <p:cNvGrpSpPr/>
          <p:nvPr/>
        </p:nvGrpSpPr>
        <p:grpSpPr>
          <a:xfrm>
            <a:off x="3445295" y="1040863"/>
            <a:ext cx="1309578" cy="1066800"/>
            <a:chOff x="-2327" y="1647702"/>
            <a:chExt cx="1309578" cy="1066800"/>
          </a:xfrm>
        </p:grpSpPr>
        <p:sp>
          <p:nvSpPr>
            <p:cNvPr id="66" name="Google Shape;239;p7">
              <a:extLst>
                <a:ext uri="{FF2B5EF4-FFF2-40B4-BE49-F238E27FC236}">
                  <a16:creationId xmlns:a16="http://schemas.microsoft.com/office/drawing/2014/main" id="{FBE77675-9FC0-4540-BD8A-AFEA348A9D9F}"/>
                </a:ext>
              </a:extLst>
            </p:cNvPr>
            <p:cNvSpPr/>
            <p:nvPr/>
          </p:nvSpPr>
          <p:spPr>
            <a:xfrm>
              <a:off x="114300" y="1647702"/>
              <a:ext cx="1076325" cy="1066800"/>
            </a:xfrm>
            <a:prstGeom prst="roundRect">
              <a:avLst>
                <a:gd name="adj" fmla="val 16667"/>
              </a:avLst>
            </a:prstGeom>
            <a:solidFill>
              <a:srgbClr val="002D68"/>
            </a:solidFill>
            <a:ln w="127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0;p7">
              <a:extLst>
                <a:ext uri="{FF2B5EF4-FFF2-40B4-BE49-F238E27FC236}">
                  <a16:creationId xmlns:a16="http://schemas.microsoft.com/office/drawing/2014/main" id="{B477C564-ED36-40AD-B943-CBAF6BF569F7}"/>
                </a:ext>
              </a:extLst>
            </p:cNvPr>
            <p:cNvSpPr txBox="1"/>
            <p:nvPr/>
          </p:nvSpPr>
          <p:spPr>
            <a:xfrm>
              <a:off x="-2327" y="1997085"/>
              <a:ext cx="1309578" cy="368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400" b="1" i="0" u="none" strike="noStrike" cap="none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0,011</a:t>
              </a:r>
              <a:endPara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68" name="Google Shape;273;p7">
            <a:extLst>
              <a:ext uri="{FF2B5EF4-FFF2-40B4-BE49-F238E27FC236}">
                <a16:creationId xmlns:a16="http://schemas.microsoft.com/office/drawing/2014/main" id="{ABF1EE12-2BD8-486B-BD2A-7E75858DEEB2}"/>
              </a:ext>
            </a:extLst>
          </p:cNvPr>
          <p:cNvGrpSpPr/>
          <p:nvPr/>
        </p:nvGrpSpPr>
        <p:grpSpPr>
          <a:xfrm>
            <a:off x="3435664" y="3209594"/>
            <a:ext cx="1309578" cy="1066800"/>
            <a:chOff x="607273" y="1162050"/>
            <a:chExt cx="1309578" cy="1066800"/>
          </a:xfrm>
        </p:grpSpPr>
        <p:sp>
          <p:nvSpPr>
            <p:cNvPr id="69" name="Google Shape;274;p7">
              <a:extLst>
                <a:ext uri="{FF2B5EF4-FFF2-40B4-BE49-F238E27FC236}">
                  <a16:creationId xmlns:a16="http://schemas.microsoft.com/office/drawing/2014/main" id="{6FC2A609-11AE-40E5-9BF6-D6DED94EB24F}"/>
                </a:ext>
              </a:extLst>
            </p:cNvPr>
            <p:cNvSpPr/>
            <p:nvPr/>
          </p:nvSpPr>
          <p:spPr>
            <a:xfrm>
              <a:off x="723900" y="1162050"/>
              <a:ext cx="1076325" cy="1066800"/>
            </a:xfrm>
            <a:prstGeom prst="roundRect">
              <a:avLst>
                <a:gd name="adj" fmla="val 16667"/>
              </a:avLst>
            </a:prstGeom>
            <a:solidFill>
              <a:srgbClr val="FFAB40"/>
            </a:solidFill>
            <a:ln w="127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5;p7">
              <a:extLst>
                <a:ext uri="{FF2B5EF4-FFF2-40B4-BE49-F238E27FC236}">
                  <a16:creationId xmlns:a16="http://schemas.microsoft.com/office/drawing/2014/main" id="{0859E557-6F69-4093-BDB5-511190F615C2}"/>
                </a:ext>
              </a:extLst>
            </p:cNvPr>
            <p:cNvSpPr txBox="1"/>
            <p:nvPr/>
          </p:nvSpPr>
          <p:spPr>
            <a:xfrm>
              <a:off x="607273" y="1511433"/>
              <a:ext cx="1309578" cy="368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400" b="1" i="0" u="none" strike="noStrike" cap="none" dirty="0">
                  <a:solidFill>
                    <a:srgbClr val="002D68"/>
                  </a:solidFill>
                  <a:latin typeface="Montserrat"/>
                  <a:ea typeface="Montserrat"/>
                  <a:cs typeface="Montserrat"/>
                  <a:sym typeface="Montserrat"/>
                </a:rPr>
                <a:t>0,92</a:t>
              </a:r>
              <a:endParaRPr sz="1400" b="1" i="0" u="none" strike="noStrike" cap="none" dirty="0">
                <a:solidFill>
                  <a:srgbClr val="002D68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63" name="Google Shape;233;p7">
            <a:extLst>
              <a:ext uri="{FF2B5EF4-FFF2-40B4-BE49-F238E27FC236}">
                <a16:creationId xmlns:a16="http://schemas.microsoft.com/office/drawing/2014/main" id="{9AAA93E3-6990-438B-999B-D9DE4D9DE032}"/>
              </a:ext>
            </a:extLst>
          </p:cNvPr>
          <p:cNvSpPr/>
          <p:nvPr/>
        </p:nvSpPr>
        <p:spPr>
          <a:xfrm>
            <a:off x="3548875" y="3205482"/>
            <a:ext cx="1076325" cy="1066800"/>
          </a:xfrm>
          <a:prstGeom prst="roundRect">
            <a:avLst>
              <a:gd name="adj" fmla="val 16667"/>
            </a:avLst>
          </a:prstGeom>
          <a:noFill/>
          <a:ln w="73025" cap="flat" cmpd="sng">
            <a:solidFill>
              <a:srgbClr val="19FF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148;p4">
            <a:extLst>
              <a:ext uri="{FF2B5EF4-FFF2-40B4-BE49-F238E27FC236}">
                <a16:creationId xmlns:a16="http://schemas.microsoft.com/office/drawing/2014/main" id="{85F23F17-6C09-486D-9D67-2F73CDDC2630}"/>
              </a:ext>
            </a:extLst>
          </p:cNvPr>
          <p:cNvSpPr/>
          <p:nvPr/>
        </p:nvSpPr>
        <p:spPr>
          <a:xfrm>
            <a:off x="400706" y="3687685"/>
            <a:ext cx="108000" cy="108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148;p4">
            <a:extLst>
              <a:ext uri="{FF2B5EF4-FFF2-40B4-BE49-F238E27FC236}">
                <a16:creationId xmlns:a16="http://schemas.microsoft.com/office/drawing/2014/main" id="{BC10C750-D8F4-4125-9916-76D5759F7695}"/>
              </a:ext>
            </a:extLst>
          </p:cNvPr>
          <p:cNvSpPr/>
          <p:nvPr/>
        </p:nvSpPr>
        <p:spPr>
          <a:xfrm>
            <a:off x="400047" y="1517769"/>
            <a:ext cx="108000" cy="108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148;p4">
            <a:extLst>
              <a:ext uri="{FF2B5EF4-FFF2-40B4-BE49-F238E27FC236}">
                <a16:creationId xmlns:a16="http://schemas.microsoft.com/office/drawing/2014/main" id="{B1D4CB40-CD45-4056-89B5-ACD763E89492}"/>
              </a:ext>
            </a:extLst>
          </p:cNvPr>
          <p:cNvSpPr/>
          <p:nvPr/>
        </p:nvSpPr>
        <p:spPr>
          <a:xfrm>
            <a:off x="2654126" y="4457967"/>
            <a:ext cx="108000" cy="10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276;p7">
            <a:extLst>
              <a:ext uri="{FF2B5EF4-FFF2-40B4-BE49-F238E27FC236}">
                <a16:creationId xmlns:a16="http://schemas.microsoft.com/office/drawing/2014/main" id="{E600C840-75A7-4A22-B632-A2D0B9C1E9EC}"/>
              </a:ext>
            </a:extLst>
          </p:cNvPr>
          <p:cNvSpPr txBox="1"/>
          <p:nvPr/>
        </p:nvSpPr>
        <p:spPr>
          <a:xfrm>
            <a:off x="129319" y="949377"/>
            <a:ext cx="891163" cy="349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</a:pPr>
            <a:r>
              <a:rPr lang="fr-FR" sz="1200" b="1" i="0" u="none" strike="noStrike" cap="none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Réelles</a:t>
            </a:r>
            <a:endParaRPr sz="1200" b="1" i="0" u="none" strike="noStrike" cap="none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1" grpId="0" animBg="1"/>
      <p:bldP spid="62" grpId="0" animBg="1"/>
      <p:bldP spid="6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8"/>
          <p:cNvSpPr txBox="1">
            <a:spLocks noGrp="1"/>
          </p:cNvSpPr>
          <p:nvPr>
            <p:ph type="subTitle" idx="1"/>
          </p:nvPr>
        </p:nvSpPr>
        <p:spPr>
          <a:xfrm>
            <a:off x="935511" y="829706"/>
            <a:ext cx="2953016" cy="909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fr-FR" dirty="0"/>
              <a:t>Ce qu’il faut envisager pour assurer un </a:t>
            </a:r>
            <a:r>
              <a:rPr lang="fr-FR" b="1" dirty="0"/>
              <a:t>avenir</a:t>
            </a:r>
            <a:br>
              <a:rPr lang="fr-FR" b="1" dirty="0"/>
            </a:br>
            <a:r>
              <a:rPr lang="fr-FR" b="1" dirty="0"/>
              <a:t>pérenne</a:t>
            </a:r>
            <a:r>
              <a:rPr lang="fr-FR" dirty="0"/>
              <a:t> à notre prototype</a:t>
            </a:r>
            <a:endParaRPr dirty="0"/>
          </a:p>
        </p:txBody>
      </p:sp>
      <p:sp>
        <p:nvSpPr>
          <p:cNvPr id="284" name="Google Shape;284;p8"/>
          <p:cNvSpPr txBox="1">
            <a:spLocks noGrp="1"/>
          </p:cNvSpPr>
          <p:nvPr>
            <p:ph type="body" idx="2"/>
          </p:nvPr>
        </p:nvSpPr>
        <p:spPr>
          <a:xfrm>
            <a:off x="4247628" y="514688"/>
            <a:ext cx="4486938" cy="4114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SzPts val="1400"/>
              <a:buChar char="●"/>
            </a:pPr>
            <a:r>
              <a:rPr lang="fr-FR" b="1" dirty="0">
                <a:solidFill>
                  <a:srgbClr val="FFAB40"/>
                </a:solidFill>
              </a:rPr>
              <a:t>Classification binaire</a:t>
            </a:r>
            <a:r>
              <a:rPr lang="fr-FR" dirty="0">
                <a:solidFill>
                  <a:srgbClr val="FFAB40"/>
                </a:solidFill>
              </a:rPr>
              <a:t> </a:t>
            </a:r>
            <a:r>
              <a:rPr lang="fr-FR" dirty="0"/>
              <a:t>de reconnaissance de lésions en amont</a:t>
            </a:r>
            <a:endParaRPr dirty="0"/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SzPts val="1400"/>
              <a:buChar char="●"/>
            </a:pPr>
            <a:r>
              <a:rPr lang="fr-FR" b="1" dirty="0">
                <a:solidFill>
                  <a:srgbClr val="FFAB40"/>
                </a:solidFill>
              </a:rPr>
              <a:t>Reconnaissance</a:t>
            </a:r>
            <a:r>
              <a:rPr lang="fr-FR" dirty="0"/>
              <a:t> de lésions multiples</a:t>
            </a:r>
            <a:br>
              <a:rPr lang="fr-FR" dirty="0"/>
            </a:br>
            <a:r>
              <a:rPr lang="fr-FR" dirty="0"/>
              <a:t>sur la même image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SzPts val="1400"/>
              <a:buChar char="●"/>
            </a:pPr>
            <a:r>
              <a:rPr lang="fr-FR" b="1" dirty="0">
                <a:solidFill>
                  <a:srgbClr val="FFAB40"/>
                </a:solidFill>
              </a:rPr>
              <a:t>Indication</a:t>
            </a:r>
            <a:r>
              <a:rPr lang="fr-FR" dirty="0"/>
              <a:t> détaillée du type de lésions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SzPts val="1400"/>
              <a:buChar char="●"/>
            </a:pPr>
            <a:r>
              <a:rPr lang="fr-FR" dirty="0"/>
              <a:t>Utilisation de la </a:t>
            </a:r>
            <a:r>
              <a:rPr lang="fr-FR" b="1" dirty="0">
                <a:solidFill>
                  <a:srgbClr val="FFAB40"/>
                </a:solidFill>
              </a:rPr>
              <a:t>vidéo</a:t>
            </a:r>
            <a:r>
              <a:rPr lang="fr-FR" dirty="0"/>
              <a:t> pour la prédiction</a:t>
            </a:r>
            <a:endParaRPr dirty="0"/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SzPts val="1400"/>
              <a:buChar char="●"/>
            </a:pPr>
            <a:r>
              <a:rPr lang="fr-FR" b="1" dirty="0">
                <a:solidFill>
                  <a:srgbClr val="FFAB40"/>
                </a:solidFill>
              </a:rPr>
              <a:t>Renforcement</a:t>
            </a:r>
            <a:r>
              <a:rPr lang="fr-FR" dirty="0"/>
              <a:t> du modèle</a:t>
            </a:r>
            <a:br>
              <a:rPr lang="fr-FR" dirty="0"/>
            </a:br>
            <a:r>
              <a:rPr lang="fr-FR" dirty="0"/>
              <a:t>par enrichissement de la base</a:t>
            </a:r>
            <a:br>
              <a:rPr lang="fr-FR" dirty="0"/>
            </a:br>
            <a:r>
              <a:rPr lang="fr-FR" dirty="0"/>
              <a:t>de données d’entraînement</a:t>
            </a:r>
            <a:endParaRPr dirty="0"/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SzPts val="1400"/>
              <a:buChar char="●"/>
            </a:pPr>
            <a:r>
              <a:rPr lang="fr-FR" b="1" dirty="0">
                <a:solidFill>
                  <a:srgbClr val="FFAB40"/>
                </a:solidFill>
              </a:rPr>
              <a:t>Partenariats</a:t>
            </a:r>
            <a:r>
              <a:rPr lang="fr-FR" dirty="0"/>
              <a:t> et redirections vers</a:t>
            </a:r>
            <a:br>
              <a:rPr lang="fr-FR" dirty="0"/>
            </a:br>
            <a:r>
              <a:rPr lang="fr-FR" dirty="0"/>
              <a:t>des plateformes de </a:t>
            </a:r>
            <a:r>
              <a:rPr lang="fr-FR" b="1" dirty="0">
                <a:solidFill>
                  <a:srgbClr val="FFAB40"/>
                </a:solidFill>
              </a:rPr>
              <a:t>prise de rendez-vous</a:t>
            </a:r>
            <a:endParaRPr dirty="0">
              <a:solidFill>
                <a:srgbClr val="FFAB40"/>
              </a:solidFill>
            </a:endParaRPr>
          </a:p>
        </p:txBody>
      </p:sp>
      <p:cxnSp>
        <p:nvCxnSpPr>
          <p:cNvPr id="286" name="Google Shape;286;p8"/>
          <p:cNvCxnSpPr>
            <a:cxnSpLocks/>
          </p:cNvCxnSpPr>
          <p:nvPr/>
        </p:nvCxnSpPr>
        <p:spPr>
          <a:xfrm>
            <a:off x="0" y="90399"/>
            <a:ext cx="3133725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49803"/>
              </a:srgbClr>
            </a:outerShdw>
          </a:effectLst>
        </p:spPr>
      </p:cxnSp>
      <p:sp>
        <p:nvSpPr>
          <p:cNvPr id="287" name="Google Shape;287;p8"/>
          <p:cNvSpPr txBox="1"/>
          <p:nvPr/>
        </p:nvSpPr>
        <p:spPr>
          <a:xfrm>
            <a:off x="8325133" y="4778548"/>
            <a:ext cx="818867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</a:pPr>
            <a:r>
              <a:rPr lang="fr-FR" sz="12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Page 7</a:t>
            </a:r>
            <a:endParaRPr sz="1200" b="1" i="0" u="none" strike="noStrike" cap="non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" name="Google Shape;226;p7">
            <a:extLst>
              <a:ext uri="{FF2B5EF4-FFF2-40B4-BE49-F238E27FC236}">
                <a16:creationId xmlns:a16="http://schemas.microsoft.com/office/drawing/2014/main" id="{4D2E5197-F371-4B57-946B-C9F5083B95D4}"/>
              </a:ext>
            </a:extLst>
          </p:cNvPr>
          <p:cNvSpPr txBox="1">
            <a:spLocks/>
          </p:cNvSpPr>
          <p:nvPr/>
        </p:nvSpPr>
        <p:spPr>
          <a:xfrm>
            <a:off x="20718" y="76427"/>
            <a:ext cx="3322557" cy="49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fr-FR" dirty="0"/>
              <a:t>ET MAINTENANT 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4" grpId="0" build="p"/>
    </p:bldLst>
  </p:timing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</TotalTime>
  <Words>384</Words>
  <Application>Microsoft Office PowerPoint</Application>
  <PresentationFormat>On-screen Show (16:9)</PresentationFormat>
  <Paragraphs>117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Montserrat ExtraLight</vt:lpstr>
      <vt:lpstr>Montserrat</vt:lpstr>
      <vt:lpstr>Montserrat ExtraBold</vt:lpstr>
      <vt:lpstr>Arial</vt:lpstr>
      <vt:lpstr>Futuristic Background by Slidesgo</vt:lpstr>
      <vt:lpstr>1_Futuristic Background by Slidesgo</vt:lpstr>
      <vt:lpstr>CheckMySkin</vt:lpstr>
      <vt:lpstr>95 j</vt:lpstr>
      <vt:lpstr>PowerPoint Presentation</vt:lpstr>
      <vt:lpstr>PowerPoint Presentation</vt:lpstr>
      <vt:lpstr>PowerPoint Presentation</vt:lpstr>
      <vt:lpstr>Publiées par la HARVARD MEDICAL SCHOOL en juin 2018  </vt:lpstr>
      <vt:lpstr>CYCLE DE DEVELOPPEMENT</vt:lpstr>
      <vt:lpstr>EVALUATION DU MODELE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CheckMySkin</dc:title>
  <dc:creator>Kamlesh Seeruttun</dc:creator>
  <cp:lastModifiedBy>Chanteau, Pierre Alexandre</cp:lastModifiedBy>
  <cp:revision>82</cp:revision>
  <dcterms:modified xsi:type="dcterms:W3CDTF">2021-11-30T11:03:53Z</dcterms:modified>
</cp:coreProperties>
</file>